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73" r:id="rId2"/>
    <p:sldId id="265" r:id="rId3"/>
    <p:sldId id="270" r:id="rId4"/>
    <p:sldId id="274" r:id="rId5"/>
  </p:sldIdLst>
  <p:sldSz cx="7561263" cy="10621963"/>
  <p:notesSz cx="6858000" cy="9926638"/>
  <p:defaultTextStyle>
    <a:defPPr>
      <a:defRPr lang="de-DE"/>
    </a:defPPr>
    <a:lvl1pPr marL="0" algn="l" defTabSz="1039033" rtl="0" eaLnBrk="1" latinLnBrk="0" hangingPunct="1">
      <a:defRPr sz="2000" kern="1200">
        <a:solidFill>
          <a:schemeClr val="tx1"/>
        </a:solidFill>
        <a:latin typeface="+mn-lt"/>
        <a:ea typeface="+mn-ea"/>
        <a:cs typeface="+mn-cs"/>
      </a:defRPr>
    </a:lvl1pPr>
    <a:lvl2pPr marL="519516" algn="l" defTabSz="1039033" rtl="0" eaLnBrk="1" latinLnBrk="0" hangingPunct="1">
      <a:defRPr sz="2000" kern="1200">
        <a:solidFill>
          <a:schemeClr val="tx1"/>
        </a:solidFill>
        <a:latin typeface="+mn-lt"/>
        <a:ea typeface="+mn-ea"/>
        <a:cs typeface="+mn-cs"/>
      </a:defRPr>
    </a:lvl2pPr>
    <a:lvl3pPr marL="1039033" algn="l" defTabSz="1039033" rtl="0" eaLnBrk="1" latinLnBrk="0" hangingPunct="1">
      <a:defRPr sz="2000" kern="1200">
        <a:solidFill>
          <a:schemeClr val="tx1"/>
        </a:solidFill>
        <a:latin typeface="+mn-lt"/>
        <a:ea typeface="+mn-ea"/>
        <a:cs typeface="+mn-cs"/>
      </a:defRPr>
    </a:lvl3pPr>
    <a:lvl4pPr marL="1558549" algn="l" defTabSz="1039033" rtl="0" eaLnBrk="1" latinLnBrk="0" hangingPunct="1">
      <a:defRPr sz="2000" kern="1200">
        <a:solidFill>
          <a:schemeClr val="tx1"/>
        </a:solidFill>
        <a:latin typeface="+mn-lt"/>
        <a:ea typeface="+mn-ea"/>
        <a:cs typeface="+mn-cs"/>
      </a:defRPr>
    </a:lvl4pPr>
    <a:lvl5pPr marL="2078065" algn="l" defTabSz="1039033" rtl="0" eaLnBrk="1" latinLnBrk="0" hangingPunct="1">
      <a:defRPr sz="2000" kern="1200">
        <a:solidFill>
          <a:schemeClr val="tx1"/>
        </a:solidFill>
        <a:latin typeface="+mn-lt"/>
        <a:ea typeface="+mn-ea"/>
        <a:cs typeface="+mn-cs"/>
      </a:defRPr>
    </a:lvl5pPr>
    <a:lvl6pPr marL="2597582" algn="l" defTabSz="1039033" rtl="0" eaLnBrk="1" latinLnBrk="0" hangingPunct="1">
      <a:defRPr sz="2000" kern="1200">
        <a:solidFill>
          <a:schemeClr val="tx1"/>
        </a:solidFill>
        <a:latin typeface="+mn-lt"/>
        <a:ea typeface="+mn-ea"/>
        <a:cs typeface="+mn-cs"/>
      </a:defRPr>
    </a:lvl6pPr>
    <a:lvl7pPr marL="3117098" algn="l" defTabSz="1039033" rtl="0" eaLnBrk="1" latinLnBrk="0" hangingPunct="1">
      <a:defRPr sz="2000" kern="1200">
        <a:solidFill>
          <a:schemeClr val="tx1"/>
        </a:solidFill>
        <a:latin typeface="+mn-lt"/>
        <a:ea typeface="+mn-ea"/>
        <a:cs typeface="+mn-cs"/>
      </a:defRPr>
    </a:lvl7pPr>
    <a:lvl8pPr marL="3636615" algn="l" defTabSz="1039033" rtl="0" eaLnBrk="1" latinLnBrk="0" hangingPunct="1">
      <a:defRPr sz="2000" kern="1200">
        <a:solidFill>
          <a:schemeClr val="tx1"/>
        </a:solidFill>
        <a:latin typeface="+mn-lt"/>
        <a:ea typeface="+mn-ea"/>
        <a:cs typeface="+mn-cs"/>
      </a:defRPr>
    </a:lvl8pPr>
    <a:lvl9pPr marL="4156131" algn="l" defTabSz="1039033"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6">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BDD784"/>
    <a:srgbClr val="007931"/>
    <a:srgbClr val="A6A6A6"/>
    <a:srgbClr val="216921"/>
    <a:srgbClr val="BDD773"/>
    <a:srgbClr val="218A42"/>
    <a:srgbClr val="AECA56"/>
    <a:srgbClr val="FFFFBD"/>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16" autoAdjust="0"/>
    <p:restoredTop sz="94660"/>
  </p:normalViewPr>
  <p:slideViewPr>
    <p:cSldViewPr>
      <p:cViewPr varScale="1">
        <p:scale>
          <a:sx n="70" d="100"/>
          <a:sy n="70" d="100"/>
        </p:scale>
        <p:origin x="3822" y="54"/>
      </p:cViewPr>
      <p:guideLst>
        <p:guide orient="horz" pos="3346"/>
        <p:guide pos="23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72004" cy="497333"/>
          </a:xfrm>
          <a:prstGeom prst="rect">
            <a:avLst/>
          </a:prstGeom>
        </p:spPr>
        <p:txBody>
          <a:bodyPr vert="horz" lIns="88541" tIns="44271" rIns="88541" bIns="44271" rtlCol="0"/>
          <a:lstStyle>
            <a:lvl1pPr algn="l">
              <a:defRPr sz="1200"/>
            </a:lvl1pPr>
          </a:lstStyle>
          <a:p>
            <a:endParaRPr lang="de-DE"/>
          </a:p>
        </p:txBody>
      </p:sp>
      <p:sp>
        <p:nvSpPr>
          <p:cNvPr id="3" name="Datumsplatzhalter 2"/>
          <p:cNvSpPr>
            <a:spLocks noGrp="1"/>
          </p:cNvSpPr>
          <p:nvPr>
            <p:ph type="dt" idx="1"/>
          </p:nvPr>
        </p:nvSpPr>
        <p:spPr>
          <a:xfrm>
            <a:off x="3884463" y="1"/>
            <a:ext cx="2972004" cy="497333"/>
          </a:xfrm>
          <a:prstGeom prst="rect">
            <a:avLst/>
          </a:prstGeom>
        </p:spPr>
        <p:txBody>
          <a:bodyPr vert="horz" lIns="88541" tIns="44271" rIns="88541" bIns="44271" rtlCol="0"/>
          <a:lstStyle>
            <a:lvl1pPr algn="r">
              <a:defRPr sz="1200"/>
            </a:lvl1pPr>
          </a:lstStyle>
          <a:p>
            <a:fld id="{0AD2B866-A09F-44E6-AACC-B8758AC794F4}" type="datetimeFigureOut">
              <a:rPr lang="de-DE" smtClean="0"/>
              <a:t>29.06.2021</a:t>
            </a:fld>
            <a:endParaRPr lang="de-DE"/>
          </a:p>
        </p:txBody>
      </p:sp>
      <p:sp>
        <p:nvSpPr>
          <p:cNvPr id="4" name="Folienbildplatzhalter 3"/>
          <p:cNvSpPr>
            <a:spLocks noGrp="1" noRot="1" noChangeAspect="1"/>
          </p:cNvSpPr>
          <p:nvPr>
            <p:ph type="sldImg" idx="2"/>
          </p:nvPr>
        </p:nvSpPr>
        <p:spPr>
          <a:xfrm>
            <a:off x="2236788" y="1241425"/>
            <a:ext cx="2384425" cy="3349625"/>
          </a:xfrm>
          <a:prstGeom prst="rect">
            <a:avLst/>
          </a:prstGeom>
          <a:noFill/>
          <a:ln w="12700">
            <a:solidFill>
              <a:prstClr val="black"/>
            </a:solidFill>
          </a:ln>
        </p:spPr>
        <p:txBody>
          <a:bodyPr vert="horz" lIns="88541" tIns="44271" rIns="88541" bIns="44271" rtlCol="0" anchor="ctr"/>
          <a:lstStyle/>
          <a:p>
            <a:endParaRPr lang="de-DE"/>
          </a:p>
        </p:txBody>
      </p:sp>
      <p:sp>
        <p:nvSpPr>
          <p:cNvPr id="5" name="Notizenplatzhalter 4"/>
          <p:cNvSpPr>
            <a:spLocks noGrp="1"/>
          </p:cNvSpPr>
          <p:nvPr>
            <p:ph type="body" sz="quarter" idx="3"/>
          </p:nvPr>
        </p:nvSpPr>
        <p:spPr>
          <a:xfrm>
            <a:off x="685494" y="4777782"/>
            <a:ext cx="5487013" cy="3907834"/>
          </a:xfrm>
          <a:prstGeom prst="rect">
            <a:avLst/>
          </a:prstGeom>
        </p:spPr>
        <p:txBody>
          <a:bodyPr vert="horz" lIns="88541" tIns="44271" rIns="88541" bIns="44271"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29305"/>
            <a:ext cx="2972004" cy="497333"/>
          </a:xfrm>
          <a:prstGeom prst="rect">
            <a:avLst/>
          </a:prstGeom>
        </p:spPr>
        <p:txBody>
          <a:bodyPr vert="horz" lIns="88541" tIns="44271" rIns="88541" bIns="44271" rtlCol="0" anchor="b"/>
          <a:lstStyle>
            <a:lvl1pPr algn="l">
              <a:defRPr sz="1200"/>
            </a:lvl1pPr>
          </a:lstStyle>
          <a:p>
            <a:endParaRPr lang="de-DE"/>
          </a:p>
        </p:txBody>
      </p:sp>
      <p:sp>
        <p:nvSpPr>
          <p:cNvPr id="7" name="Foliennummernplatzhalter 6"/>
          <p:cNvSpPr>
            <a:spLocks noGrp="1"/>
          </p:cNvSpPr>
          <p:nvPr>
            <p:ph type="sldNum" sz="quarter" idx="5"/>
          </p:nvPr>
        </p:nvSpPr>
        <p:spPr>
          <a:xfrm>
            <a:off x="3884463" y="9429305"/>
            <a:ext cx="2972004" cy="497333"/>
          </a:xfrm>
          <a:prstGeom prst="rect">
            <a:avLst/>
          </a:prstGeom>
        </p:spPr>
        <p:txBody>
          <a:bodyPr vert="horz" lIns="88541" tIns="44271" rIns="88541" bIns="44271" rtlCol="0" anchor="b"/>
          <a:lstStyle>
            <a:lvl1pPr algn="r">
              <a:defRPr sz="1200"/>
            </a:lvl1pPr>
          </a:lstStyle>
          <a:p>
            <a:fld id="{CA175F81-CF06-464F-8834-E6A83202CED5}" type="slidenum">
              <a:rPr lang="de-DE" smtClean="0"/>
              <a:t>‹Nr.›</a:t>
            </a:fld>
            <a:endParaRPr lang="de-DE"/>
          </a:p>
        </p:txBody>
      </p:sp>
    </p:spTree>
    <p:extLst>
      <p:ext uri="{BB962C8B-B14F-4D97-AF65-F5344CB8AC3E}">
        <p14:creationId xmlns:p14="http://schemas.microsoft.com/office/powerpoint/2010/main" val="731600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A175F81-CF06-464F-8834-E6A83202CED5}" type="slidenum">
              <a:rPr lang="de-DE" smtClean="0"/>
              <a:t>2</a:t>
            </a:fld>
            <a:endParaRPr lang="de-DE"/>
          </a:p>
        </p:txBody>
      </p:sp>
    </p:spTree>
    <p:extLst>
      <p:ext uri="{BB962C8B-B14F-4D97-AF65-F5344CB8AC3E}">
        <p14:creationId xmlns:p14="http://schemas.microsoft.com/office/powerpoint/2010/main" val="2172952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67095" y="3299695"/>
            <a:ext cx="6427074" cy="2276838"/>
          </a:xfrm>
        </p:spPr>
        <p:txBody>
          <a:bodyPr/>
          <a:lstStyle/>
          <a:p>
            <a:r>
              <a:rPr lang="de-DE"/>
              <a:t>Titelmasterformat durch Klicken bearbeiten</a:t>
            </a:r>
          </a:p>
        </p:txBody>
      </p:sp>
      <p:sp>
        <p:nvSpPr>
          <p:cNvPr id="3" name="Untertitel 2"/>
          <p:cNvSpPr>
            <a:spLocks noGrp="1"/>
          </p:cNvSpPr>
          <p:nvPr>
            <p:ph type="subTitle" idx="1"/>
          </p:nvPr>
        </p:nvSpPr>
        <p:spPr>
          <a:xfrm>
            <a:off x="1134190" y="6019113"/>
            <a:ext cx="5292884" cy="2714502"/>
          </a:xfrm>
        </p:spPr>
        <p:txBody>
          <a:bodyPr/>
          <a:lstStyle>
            <a:lvl1pPr marL="0" indent="0" algn="ctr">
              <a:buNone/>
              <a:defRPr>
                <a:solidFill>
                  <a:schemeClr val="tx1">
                    <a:tint val="75000"/>
                  </a:schemeClr>
                </a:solidFill>
              </a:defRPr>
            </a:lvl1pPr>
            <a:lvl2pPr marL="519516" indent="0" algn="ctr">
              <a:buNone/>
              <a:defRPr>
                <a:solidFill>
                  <a:schemeClr val="tx1">
                    <a:tint val="75000"/>
                  </a:schemeClr>
                </a:solidFill>
              </a:defRPr>
            </a:lvl2pPr>
            <a:lvl3pPr marL="1039033" indent="0" algn="ctr">
              <a:buNone/>
              <a:defRPr>
                <a:solidFill>
                  <a:schemeClr val="tx1">
                    <a:tint val="75000"/>
                  </a:schemeClr>
                </a:solidFill>
              </a:defRPr>
            </a:lvl3pPr>
            <a:lvl4pPr marL="1558549" indent="0" algn="ctr">
              <a:buNone/>
              <a:defRPr>
                <a:solidFill>
                  <a:schemeClr val="tx1">
                    <a:tint val="75000"/>
                  </a:schemeClr>
                </a:solidFill>
              </a:defRPr>
            </a:lvl4pPr>
            <a:lvl5pPr marL="2078065" indent="0" algn="ctr">
              <a:buNone/>
              <a:defRPr>
                <a:solidFill>
                  <a:schemeClr val="tx1">
                    <a:tint val="75000"/>
                  </a:schemeClr>
                </a:solidFill>
              </a:defRPr>
            </a:lvl5pPr>
            <a:lvl6pPr marL="2597582" indent="0" algn="ctr">
              <a:buNone/>
              <a:defRPr>
                <a:solidFill>
                  <a:schemeClr val="tx1">
                    <a:tint val="75000"/>
                  </a:schemeClr>
                </a:solidFill>
              </a:defRPr>
            </a:lvl6pPr>
            <a:lvl7pPr marL="3117098" indent="0" algn="ctr">
              <a:buNone/>
              <a:defRPr>
                <a:solidFill>
                  <a:schemeClr val="tx1">
                    <a:tint val="75000"/>
                  </a:schemeClr>
                </a:solidFill>
              </a:defRPr>
            </a:lvl7pPr>
            <a:lvl8pPr marL="3636615" indent="0" algn="ctr">
              <a:buNone/>
              <a:defRPr>
                <a:solidFill>
                  <a:schemeClr val="tx1">
                    <a:tint val="75000"/>
                  </a:schemeClr>
                </a:solidFill>
              </a:defRPr>
            </a:lvl8pPr>
            <a:lvl9pPr marL="4156131"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49D19802-9AB7-4F89-8CD1-DFB145D87D4F}" type="datetimeFigureOut">
              <a:rPr lang="de-DE" smtClean="0"/>
              <a:pPr/>
              <a:t>29.06.2021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AA1B8E9-1C9A-424D-A861-2418925D6E6F}"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9D19802-9AB7-4F89-8CD1-DFB145D87D4F}" type="datetimeFigureOut">
              <a:rPr lang="de-DE" smtClean="0"/>
              <a:pPr/>
              <a:t>29.06.2021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AA1B8E9-1C9A-424D-A861-2418925D6E6F}"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5481916" y="425372"/>
            <a:ext cx="1701284" cy="906309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78063" y="425372"/>
            <a:ext cx="4977831" cy="9063092"/>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9D19802-9AB7-4F89-8CD1-DFB145D87D4F}" type="datetimeFigureOut">
              <a:rPr lang="de-DE" smtClean="0"/>
              <a:pPr/>
              <a:t>29.06.2021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AA1B8E9-1C9A-424D-A861-2418925D6E6F}"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9D19802-9AB7-4F89-8CD1-DFB145D87D4F}" type="datetimeFigureOut">
              <a:rPr lang="de-DE" smtClean="0"/>
              <a:pPr/>
              <a:t>29.06.2021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AA1B8E9-1C9A-424D-A861-2418925D6E6F}"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97288" y="6825596"/>
            <a:ext cx="6427074" cy="2109640"/>
          </a:xfrm>
        </p:spPr>
        <p:txBody>
          <a:bodyPr anchor="t"/>
          <a:lstStyle>
            <a:lvl1pPr algn="l">
              <a:defRPr sz="4500" b="1" cap="all"/>
            </a:lvl1pPr>
          </a:lstStyle>
          <a:p>
            <a:r>
              <a:rPr lang="de-DE"/>
              <a:t>Titelmasterformat durch Klicken bearbeiten</a:t>
            </a:r>
          </a:p>
        </p:txBody>
      </p:sp>
      <p:sp>
        <p:nvSpPr>
          <p:cNvPr id="3" name="Textplatzhalter 2"/>
          <p:cNvSpPr>
            <a:spLocks noGrp="1"/>
          </p:cNvSpPr>
          <p:nvPr>
            <p:ph type="body" idx="1"/>
          </p:nvPr>
        </p:nvSpPr>
        <p:spPr>
          <a:xfrm>
            <a:off x="597288" y="4502041"/>
            <a:ext cx="6427074" cy="2323554"/>
          </a:xfrm>
        </p:spPr>
        <p:txBody>
          <a:bodyPr anchor="b"/>
          <a:lstStyle>
            <a:lvl1pPr marL="0" indent="0">
              <a:buNone/>
              <a:defRPr sz="2300">
                <a:solidFill>
                  <a:schemeClr val="tx1">
                    <a:tint val="75000"/>
                  </a:schemeClr>
                </a:solidFill>
              </a:defRPr>
            </a:lvl1pPr>
            <a:lvl2pPr marL="519516" indent="0">
              <a:buNone/>
              <a:defRPr sz="2000">
                <a:solidFill>
                  <a:schemeClr val="tx1">
                    <a:tint val="75000"/>
                  </a:schemeClr>
                </a:solidFill>
              </a:defRPr>
            </a:lvl2pPr>
            <a:lvl3pPr marL="1039033" indent="0">
              <a:buNone/>
              <a:defRPr sz="1800">
                <a:solidFill>
                  <a:schemeClr val="tx1">
                    <a:tint val="75000"/>
                  </a:schemeClr>
                </a:solidFill>
              </a:defRPr>
            </a:lvl3pPr>
            <a:lvl4pPr marL="1558549" indent="0">
              <a:buNone/>
              <a:defRPr sz="1600">
                <a:solidFill>
                  <a:schemeClr val="tx1">
                    <a:tint val="75000"/>
                  </a:schemeClr>
                </a:solidFill>
              </a:defRPr>
            </a:lvl4pPr>
            <a:lvl5pPr marL="2078065" indent="0">
              <a:buNone/>
              <a:defRPr sz="1600">
                <a:solidFill>
                  <a:schemeClr val="tx1">
                    <a:tint val="75000"/>
                  </a:schemeClr>
                </a:solidFill>
              </a:defRPr>
            </a:lvl5pPr>
            <a:lvl6pPr marL="2597582" indent="0">
              <a:buNone/>
              <a:defRPr sz="1600">
                <a:solidFill>
                  <a:schemeClr val="tx1">
                    <a:tint val="75000"/>
                  </a:schemeClr>
                </a:solidFill>
              </a:defRPr>
            </a:lvl6pPr>
            <a:lvl7pPr marL="3117098" indent="0">
              <a:buNone/>
              <a:defRPr sz="1600">
                <a:solidFill>
                  <a:schemeClr val="tx1">
                    <a:tint val="75000"/>
                  </a:schemeClr>
                </a:solidFill>
              </a:defRPr>
            </a:lvl7pPr>
            <a:lvl8pPr marL="3636615" indent="0">
              <a:buNone/>
              <a:defRPr sz="1600">
                <a:solidFill>
                  <a:schemeClr val="tx1">
                    <a:tint val="75000"/>
                  </a:schemeClr>
                </a:solidFill>
              </a:defRPr>
            </a:lvl8pPr>
            <a:lvl9pPr marL="4156131" indent="0">
              <a:buNone/>
              <a:defRPr sz="16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49D19802-9AB7-4F89-8CD1-DFB145D87D4F}" type="datetimeFigureOut">
              <a:rPr lang="de-DE" smtClean="0"/>
              <a:pPr/>
              <a:t>29.06.2021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AA1B8E9-1C9A-424D-A861-2418925D6E6F}"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78063" y="2478459"/>
            <a:ext cx="3339558" cy="7010004"/>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843642" y="2478459"/>
            <a:ext cx="3339558" cy="7010004"/>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49D19802-9AB7-4F89-8CD1-DFB145D87D4F}" type="datetimeFigureOut">
              <a:rPr lang="de-DE" smtClean="0"/>
              <a:pPr/>
              <a:t>29.06.2021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AA1B8E9-1C9A-424D-A861-2418925D6E6F}"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378063" y="2377649"/>
            <a:ext cx="3340871" cy="990890"/>
          </a:xfrm>
        </p:spPr>
        <p:txBody>
          <a:bodyPr anchor="b"/>
          <a:lstStyle>
            <a:lvl1pPr marL="0" indent="0">
              <a:buNone/>
              <a:defRPr sz="2700" b="1"/>
            </a:lvl1pPr>
            <a:lvl2pPr marL="519516" indent="0">
              <a:buNone/>
              <a:defRPr sz="2300" b="1"/>
            </a:lvl2pPr>
            <a:lvl3pPr marL="1039033" indent="0">
              <a:buNone/>
              <a:defRPr sz="2000" b="1"/>
            </a:lvl3pPr>
            <a:lvl4pPr marL="1558549" indent="0">
              <a:buNone/>
              <a:defRPr sz="1800" b="1"/>
            </a:lvl4pPr>
            <a:lvl5pPr marL="2078065" indent="0">
              <a:buNone/>
              <a:defRPr sz="1800" b="1"/>
            </a:lvl5pPr>
            <a:lvl6pPr marL="2597582" indent="0">
              <a:buNone/>
              <a:defRPr sz="1800" b="1"/>
            </a:lvl6pPr>
            <a:lvl7pPr marL="3117098" indent="0">
              <a:buNone/>
              <a:defRPr sz="1800" b="1"/>
            </a:lvl7pPr>
            <a:lvl8pPr marL="3636615" indent="0">
              <a:buNone/>
              <a:defRPr sz="1800" b="1"/>
            </a:lvl8pPr>
            <a:lvl9pPr marL="4156131" indent="0">
              <a:buNone/>
              <a:defRPr sz="1800" b="1"/>
            </a:lvl9pPr>
          </a:lstStyle>
          <a:p>
            <a:pPr lvl="0"/>
            <a:r>
              <a:rPr lang="de-DE"/>
              <a:t>Textmasterformate durch Klicken bearbeiten</a:t>
            </a:r>
          </a:p>
        </p:txBody>
      </p:sp>
      <p:sp>
        <p:nvSpPr>
          <p:cNvPr id="4" name="Inhaltsplatzhalter 3"/>
          <p:cNvSpPr>
            <a:spLocks noGrp="1"/>
          </p:cNvSpPr>
          <p:nvPr>
            <p:ph sz="half" idx="2"/>
          </p:nvPr>
        </p:nvSpPr>
        <p:spPr>
          <a:xfrm>
            <a:off x="378063" y="3368540"/>
            <a:ext cx="3340871" cy="6119923"/>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841017" y="2377649"/>
            <a:ext cx="3342183" cy="990890"/>
          </a:xfrm>
        </p:spPr>
        <p:txBody>
          <a:bodyPr anchor="b"/>
          <a:lstStyle>
            <a:lvl1pPr marL="0" indent="0">
              <a:buNone/>
              <a:defRPr sz="2700" b="1"/>
            </a:lvl1pPr>
            <a:lvl2pPr marL="519516" indent="0">
              <a:buNone/>
              <a:defRPr sz="2300" b="1"/>
            </a:lvl2pPr>
            <a:lvl3pPr marL="1039033" indent="0">
              <a:buNone/>
              <a:defRPr sz="2000" b="1"/>
            </a:lvl3pPr>
            <a:lvl4pPr marL="1558549" indent="0">
              <a:buNone/>
              <a:defRPr sz="1800" b="1"/>
            </a:lvl4pPr>
            <a:lvl5pPr marL="2078065" indent="0">
              <a:buNone/>
              <a:defRPr sz="1800" b="1"/>
            </a:lvl5pPr>
            <a:lvl6pPr marL="2597582" indent="0">
              <a:buNone/>
              <a:defRPr sz="1800" b="1"/>
            </a:lvl6pPr>
            <a:lvl7pPr marL="3117098" indent="0">
              <a:buNone/>
              <a:defRPr sz="1800" b="1"/>
            </a:lvl7pPr>
            <a:lvl8pPr marL="3636615" indent="0">
              <a:buNone/>
              <a:defRPr sz="1800" b="1"/>
            </a:lvl8pPr>
            <a:lvl9pPr marL="4156131" indent="0">
              <a:buNone/>
              <a:defRPr sz="1800" b="1"/>
            </a:lvl9pPr>
          </a:lstStyle>
          <a:p>
            <a:pPr lvl="0"/>
            <a:r>
              <a:rPr lang="de-DE"/>
              <a:t>Textmasterformate durch Klicken bearbeiten</a:t>
            </a:r>
          </a:p>
        </p:txBody>
      </p:sp>
      <p:sp>
        <p:nvSpPr>
          <p:cNvPr id="6" name="Inhaltsplatzhalter 5"/>
          <p:cNvSpPr>
            <a:spLocks noGrp="1"/>
          </p:cNvSpPr>
          <p:nvPr>
            <p:ph sz="quarter" idx="4"/>
          </p:nvPr>
        </p:nvSpPr>
        <p:spPr>
          <a:xfrm>
            <a:off x="3841017" y="3368540"/>
            <a:ext cx="3342183" cy="6119923"/>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49D19802-9AB7-4F89-8CD1-DFB145D87D4F}" type="datetimeFigureOut">
              <a:rPr lang="de-DE" smtClean="0"/>
              <a:pPr/>
              <a:t>29.06.2021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1AA1B8E9-1C9A-424D-A861-2418925D6E6F}"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49D19802-9AB7-4F89-8CD1-DFB145D87D4F}" type="datetimeFigureOut">
              <a:rPr lang="de-DE" smtClean="0"/>
              <a:pPr/>
              <a:t>29.06.2021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1AA1B8E9-1C9A-424D-A861-2418925D6E6F}"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9D19802-9AB7-4F89-8CD1-DFB145D87D4F}" type="datetimeFigureOut">
              <a:rPr lang="de-DE" smtClean="0"/>
              <a:pPr/>
              <a:t>29.06.2021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1AA1B8E9-1C9A-424D-A861-2418925D6E6F}"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78064" y="422911"/>
            <a:ext cx="2487604" cy="1799833"/>
          </a:xfrm>
        </p:spPr>
        <p:txBody>
          <a:bodyPr anchor="b"/>
          <a:lstStyle>
            <a:lvl1pPr algn="l">
              <a:defRPr sz="2300" b="1"/>
            </a:lvl1pPr>
          </a:lstStyle>
          <a:p>
            <a:r>
              <a:rPr lang="de-DE"/>
              <a:t>Titelmasterformat durch Klicken bearbeiten</a:t>
            </a:r>
          </a:p>
        </p:txBody>
      </p:sp>
      <p:sp>
        <p:nvSpPr>
          <p:cNvPr id="3" name="Inhaltsplatzhalter 2"/>
          <p:cNvSpPr>
            <a:spLocks noGrp="1"/>
          </p:cNvSpPr>
          <p:nvPr>
            <p:ph idx="1"/>
          </p:nvPr>
        </p:nvSpPr>
        <p:spPr>
          <a:xfrm>
            <a:off x="2956244" y="422913"/>
            <a:ext cx="4226956" cy="9065550"/>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78064" y="2222745"/>
            <a:ext cx="2487604" cy="7265718"/>
          </a:xfrm>
        </p:spPr>
        <p:txBody>
          <a:bodyPr/>
          <a:lstStyle>
            <a:lvl1pPr marL="0" indent="0">
              <a:buNone/>
              <a:defRPr sz="1600"/>
            </a:lvl1pPr>
            <a:lvl2pPr marL="519516" indent="0">
              <a:buNone/>
              <a:defRPr sz="1400"/>
            </a:lvl2pPr>
            <a:lvl3pPr marL="1039033" indent="0">
              <a:buNone/>
              <a:defRPr sz="1100"/>
            </a:lvl3pPr>
            <a:lvl4pPr marL="1558549" indent="0">
              <a:buNone/>
              <a:defRPr sz="1000"/>
            </a:lvl4pPr>
            <a:lvl5pPr marL="2078065" indent="0">
              <a:buNone/>
              <a:defRPr sz="1000"/>
            </a:lvl5pPr>
            <a:lvl6pPr marL="2597582" indent="0">
              <a:buNone/>
              <a:defRPr sz="1000"/>
            </a:lvl6pPr>
            <a:lvl7pPr marL="3117098" indent="0">
              <a:buNone/>
              <a:defRPr sz="1000"/>
            </a:lvl7pPr>
            <a:lvl8pPr marL="3636615" indent="0">
              <a:buNone/>
              <a:defRPr sz="1000"/>
            </a:lvl8pPr>
            <a:lvl9pPr marL="4156131" indent="0">
              <a:buNone/>
              <a:defRPr sz="10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49D19802-9AB7-4F89-8CD1-DFB145D87D4F}" type="datetimeFigureOut">
              <a:rPr lang="de-DE" smtClean="0"/>
              <a:pPr/>
              <a:t>29.06.2021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AA1B8E9-1C9A-424D-A861-2418925D6E6F}"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482060" y="7435375"/>
            <a:ext cx="4536758" cy="877788"/>
          </a:xfrm>
        </p:spPr>
        <p:txBody>
          <a:bodyPr anchor="b"/>
          <a:lstStyle>
            <a:lvl1pPr algn="l">
              <a:defRPr sz="2300" b="1"/>
            </a:lvl1pPr>
          </a:lstStyle>
          <a:p>
            <a:r>
              <a:rPr lang="de-DE"/>
              <a:t>Titelmasterformat durch Klicken bearbeiten</a:t>
            </a:r>
          </a:p>
        </p:txBody>
      </p:sp>
      <p:sp>
        <p:nvSpPr>
          <p:cNvPr id="3" name="Bildplatzhalter 2"/>
          <p:cNvSpPr>
            <a:spLocks noGrp="1"/>
          </p:cNvSpPr>
          <p:nvPr>
            <p:ph type="pic" idx="1"/>
          </p:nvPr>
        </p:nvSpPr>
        <p:spPr>
          <a:xfrm>
            <a:off x="1482060" y="949092"/>
            <a:ext cx="4536758" cy="6373178"/>
          </a:xfrm>
        </p:spPr>
        <p:txBody>
          <a:bodyPr/>
          <a:lstStyle>
            <a:lvl1pPr marL="0" indent="0">
              <a:buNone/>
              <a:defRPr sz="3600"/>
            </a:lvl1pPr>
            <a:lvl2pPr marL="519516" indent="0">
              <a:buNone/>
              <a:defRPr sz="3200"/>
            </a:lvl2pPr>
            <a:lvl3pPr marL="1039033" indent="0">
              <a:buNone/>
              <a:defRPr sz="2700"/>
            </a:lvl3pPr>
            <a:lvl4pPr marL="1558549" indent="0">
              <a:buNone/>
              <a:defRPr sz="2300"/>
            </a:lvl4pPr>
            <a:lvl5pPr marL="2078065" indent="0">
              <a:buNone/>
              <a:defRPr sz="2300"/>
            </a:lvl5pPr>
            <a:lvl6pPr marL="2597582" indent="0">
              <a:buNone/>
              <a:defRPr sz="2300"/>
            </a:lvl6pPr>
            <a:lvl7pPr marL="3117098" indent="0">
              <a:buNone/>
              <a:defRPr sz="2300"/>
            </a:lvl7pPr>
            <a:lvl8pPr marL="3636615" indent="0">
              <a:buNone/>
              <a:defRPr sz="2300"/>
            </a:lvl8pPr>
            <a:lvl9pPr marL="4156131" indent="0">
              <a:buNone/>
              <a:defRPr sz="2300"/>
            </a:lvl9pPr>
          </a:lstStyle>
          <a:p>
            <a:endParaRPr lang="de-DE"/>
          </a:p>
        </p:txBody>
      </p:sp>
      <p:sp>
        <p:nvSpPr>
          <p:cNvPr id="4" name="Textplatzhalter 3"/>
          <p:cNvSpPr>
            <a:spLocks noGrp="1"/>
          </p:cNvSpPr>
          <p:nvPr>
            <p:ph type="body" sz="half" idx="2"/>
          </p:nvPr>
        </p:nvSpPr>
        <p:spPr>
          <a:xfrm>
            <a:off x="1482060" y="8313162"/>
            <a:ext cx="4536758" cy="1246605"/>
          </a:xfrm>
        </p:spPr>
        <p:txBody>
          <a:bodyPr/>
          <a:lstStyle>
            <a:lvl1pPr marL="0" indent="0">
              <a:buNone/>
              <a:defRPr sz="1600"/>
            </a:lvl1pPr>
            <a:lvl2pPr marL="519516" indent="0">
              <a:buNone/>
              <a:defRPr sz="1400"/>
            </a:lvl2pPr>
            <a:lvl3pPr marL="1039033" indent="0">
              <a:buNone/>
              <a:defRPr sz="1100"/>
            </a:lvl3pPr>
            <a:lvl4pPr marL="1558549" indent="0">
              <a:buNone/>
              <a:defRPr sz="1000"/>
            </a:lvl4pPr>
            <a:lvl5pPr marL="2078065" indent="0">
              <a:buNone/>
              <a:defRPr sz="1000"/>
            </a:lvl5pPr>
            <a:lvl6pPr marL="2597582" indent="0">
              <a:buNone/>
              <a:defRPr sz="1000"/>
            </a:lvl6pPr>
            <a:lvl7pPr marL="3117098" indent="0">
              <a:buNone/>
              <a:defRPr sz="1000"/>
            </a:lvl7pPr>
            <a:lvl8pPr marL="3636615" indent="0">
              <a:buNone/>
              <a:defRPr sz="1000"/>
            </a:lvl8pPr>
            <a:lvl9pPr marL="4156131" indent="0">
              <a:buNone/>
              <a:defRPr sz="10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49D19802-9AB7-4F89-8CD1-DFB145D87D4F}" type="datetimeFigureOut">
              <a:rPr lang="de-DE" smtClean="0"/>
              <a:pPr/>
              <a:t>29.06.2021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AA1B8E9-1C9A-424D-A861-2418925D6E6F}"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78063" y="425372"/>
            <a:ext cx="6805137" cy="1770328"/>
          </a:xfrm>
          <a:prstGeom prst="rect">
            <a:avLst/>
          </a:prstGeom>
        </p:spPr>
        <p:txBody>
          <a:bodyPr vert="horz" lIns="103903" tIns="51952" rIns="103903" bIns="51952" rtlCol="0" anchor="ctr">
            <a:normAutofit/>
          </a:bodyPr>
          <a:lstStyle/>
          <a:p>
            <a:r>
              <a:rPr lang="de-DE"/>
              <a:t>Titelmasterformat durch Klicken bearbeiten</a:t>
            </a:r>
          </a:p>
        </p:txBody>
      </p:sp>
      <p:sp>
        <p:nvSpPr>
          <p:cNvPr id="3" name="Textplatzhalter 2"/>
          <p:cNvSpPr>
            <a:spLocks noGrp="1"/>
          </p:cNvSpPr>
          <p:nvPr>
            <p:ph type="body" idx="1"/>
          </p:nvPr>
        </p:nvSpPr>
        <p:spPr>
          <a:xfrm>
            <a:off x="378063" y="2478459"/>
            <a:ext cx="6805137" cy="7010004"/>
          </a:xfrm>
          <a:prstGeom prst="rect">
            <a:avLst/>
          </a:prstGeom>
        </p:spPr>
        <p:txBody>
          <a:bodyPr vert="horz" lIns="103903" tIns="51952" rIns="103903" bIns="51952"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378063" y="9844987"/>
            <a:ext cx="1764295" cy="565521"/>
          </a:xfrm>
          <a:prstGeom prst="rect">
            <a:avLst/>
          </a:prstGeom>
        </p:spPr>
        <p:txBody>
          <a:bodyPr vert="horz" lIns="103903" tIns="51952" rIns="103903" bIns="51952" rtlCol="0" anchor="ctr"/>
          <a:lstStyle>
            <a:lvl1pPr algn="l">
              <a:defRPr sz="1400">
                <a:solidFill>
                  <a:schemeClr val="tx1">
                    <a:tint val="75000"/>
                  </a:schemeClr>
                </a:solidFill>
              </a:defRPr>
            </a:lvl1pPr>
          </a:lstStyle>
          <a:p>
            <a:fld id="{49D19802-9AB7-4F89-8CD1-DFB145D87D4F}" type="datetimeFigureOut">
              <a:rPr lang="de-DE" smtClean="0"/>
              <a:pPr/>
              <a:t>29.06.2021</a:t>
            </a:fld>
            <a:endParaRPr lang="de-DE"/>
          </a:p>
        </p:txBody>
      </p:sp>
      <p:sp>
        <p:nvSpPr>
          <p:cNvPr id="5" name="Fußzeilenplatzhalter 4"/>
          <p:cNvSpPr>
            <a:spLocks noGrp="1"/>
          </p:cNvSpPr>
          <p:nvPr>
            <p:ph type="ftr" sz="quarter" idx="3"/>
          </p:nvPr>
        </p:nvSpPr>
        <p:spPr>
          <a:xfrm>
            <a:off x="2583432" y="9844987"/>
            <a:ext cx="2394400" cy="565521"/>
          </a:xfrm>
          <a:prstGeom prst="rect">
            <a:avLst/>
          </a:prstGeom>
        </p:spPr>
        <p:txBody>
          <a:bodyPr vert="horz" lIns="103903" tIns="51952" rIns="103903" bIns="51952" rtlCol="0" anchor="ctr"/>
          <a:lstStyle>
            <a:lvl1pPr algn="ctr">
              <a:defRPr sz="14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5418905" y="9844987"/>
            <a:ext cx="1764295" cy="565521"/>
          </a:xfrm>
          <a:prstGeom prst="rect">
            <a:avLst/>
          </a:prstGeom>
        </p:spPr>
        <p:txBody>
          <a:bodyPr vert="horz" lIns="103903" tIns="51952" rIns="103903" bIns="51952" rtlCol="0" anchor="ctr"/>
          <a:lstStyle>
            <a:lvl1pPr algn="r">
              <a:defRPr sz="1400">
                <a:solidFill>
                  <a:schemeClr val="tx1">
                    <a:tint val="75000"/>
                  </a:schemeClr>
                </a:solidFill>
              </a:defRPr>
            </a:lvl1pPr>
          </a:lstStyle>
          <a:p>
            <a:fld id="{1AA1B8E9-1C9A-424D-A861-2418925D6E6F}"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39033" rtl="0" eaLnBrk="1" latinLnBrk="0" hangingPunct="1">
        <a:spcBef>
          <a:spcPct val="0"/>
        </a:spcBef>
        <a:buNone/>
        <a:defRPr sz="5000" kern="1200">
          <a:solidFill>
            <a:schemeClr val="tx1"/>
          </a:solidFill>
          <a:latin typeface="+mj-lt"/>
          <a:ea typeface="+mj-ea"/>
          <a:cs typeface="+mj-cs"/>
        </a:defRPr>
      </a:lvl1pPr>
    </p:titleStyle>
    <p:bodyStyle>
      <a:lvl1pPr marL="389637" indent="-389637" algn="l" defTabSz="1039033"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44214" indent="-324698" algn="l" defTabSz="1039033"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98791" indent="-259758" algn="l" defTabSz="1039033"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18307"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37824"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57340"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76856"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96373"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de-DE"/>
      </a:defPPr>
      <a:lvl1pPr marL="0" algn="l" defTabSz="1039033" rtl="0" eaLnBrk="1" latinLnBrk="0" hangingPunct="1">
        <a:defRPr sz="2000" kern="1200">
          <a:solidFill>
            <a:schemeClr val="tx1"/>
          </a:solidFill>
          <a:latin typeface="+mn-lt"/>
          <a:ea typeface="+mn-ea"/>
          <a:cs typeface="+mn-cs"/>
        </a:defRPr>
      </a:lvl1pPr>
      <a:lvl2pPr marL="519516" algn="l" defTabSz="1039033" rtl="0" eaLnBrk="1" latinLnBrk="0" hangingPunct="1">
        <a:defRPr sz="2000" kern="1200">
          <a:solidFill>
            <a:schemeClr val="tx1"/>
          </a:solidFill>
          <a:latin typeface="+mn-lt"/>
          <a:ea typeface="+mn-ea"/>
          <a:cs typeface="+mn-cs"/>
        </a:defRPr>
      </a:lvl2pPr>
      <a:lvl3pPr marL="1039033" algn="l" defTabSz="1039033" rtl="0" eaLnBrk="1" latinLnBrk="0" hangingPunct="1">
        <a:defRPr sz="2000" kern="1200">
          <a:solidFill>
            <a:schemeClr val="tx1"/>
          </a:solidFill>
          <a:latin typeface="+mn-lt"/>
          <a:ea typeface="+mn-ea"/>
          <a:cs typeface="+mn-cs"/>
        </a:defRPr>
      </a:lvl3pPr>
      <a:lvl4pPr marL="1558549" algn="l" defTabSz="1039033" rtl="0" eaLnBrk="1" latinLnBrk="0" hangingPunct="1">
        <a:defRPr sz="2000" kern="1200">
          <a:solidFill>
            <a:schemeClr val="tx1"/>
          </a:solidFill>
          <a:latin typeface="+mn-lt"/>
          <a:ea typeface="+mn-ea"/>
          <a:cs typeface="+mn-cs"/>
        </a:defRPr>
      </a:lvl4pPr>
      <a:lvl5pPr marL="2078065" algn="l" defTabSz="1039033" rtl="0" eaLnBrk="1" latinLnBrk="0" hangingPunct="1">
        <a:defRPr sz="2000" kern="1200">
          <a:solidFill>
            <a:schemeClr val="tx1"/>
          </a:solidFill>
          <a:latin typeface="+mn-lt"/>
          <a:ea typeface="+mn-ea"/>
          <a:cs typeface="+mn-cs"/>
        </a:defRPr>
      </a:lvl5pPr>
      <a:lvl6pPr marL="2597582" algn="l" defTabSz="1039033" rtl="0" eaLnBrk="1" latinLnBrk="0" hangingPunct="1">
        <a:defRPr sz="2000" kern="1200">
          <a:solidFill>
            <a:schemeClr val="tx1"/>
          </a:solidFill>
          <a:latin typeface="+mn-lt"/>
          <a:ea typeface="+mn-ea"/>
          <a:cs typeface="+mn-cs"/>
        </a:defRPr>
      </a:lvl6pPr>
      <a:lvl7pPr marL="3117098" algn="l" defTabSz="1039033" rtl="0" eaLnBrk="1" latinLnBrk="0" hangingPunct="1">
        <a:defRPr sz="2000" kern="1200">
          <a:solidFill>
            <a:schemeClr val="tx1"/>
          </a:solidFill>
          <a:latin typeface="+mn-lt"/>
          <a:ea typeface="+mn-ea"/>
          <a:cs typeface="+mn-cs"/>
        </a:defRPr>
      </a:lvl7pPr>
      <a:lvl8pPr marL="3636615" algn="l" defTabSz="1039033" rtl="0" eaLnBrk="1" latinLnBrk="0" hangingPunct="1">
        <a:defRPr sz="2000" kern="1200">
          <a:solidFill>
            <a:schemeClr val="tx1"/>
          </a:solidFill>
          <a:latin typeface="+mn-lt"/>
          <a:ea typeface="+mn-ea"/>
          <a:cs typeface="+mn-cs"/>
        </a:defRPr>
      </a:lvl8pPr>
      <a:lvl9pPr marL="4156131" algn="l" defTabSz="1039033"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rot="21133746">
            <a:off x="481711" y="6313364"/>
            <a:ext cx="6356473" cy="744552"/>
          </a:xfrm>
          <a:prstGeom prst="rect">
            <a:avLst/>
          </a:prstGeom>
          <a:solidFill>
            <a:srgbClr val="BDD784"/>
          </a:solidFill>
          <a:ln w="9525">
            <a:noFill/>
            <a:miter lim="800000"/>
            <a:headEnd/>
            <a:tailEnd/>
          </a:ln>
        </p:spPr>
        <p:txBody>
          <a:bodyPr vert="horz" wrap="square" lIns="99176" tIns="49588" rIns="99176" bIns="49588" numCol="1" anchor="t" anchorCtr="0" compatLnSpc="1">
            <a:prstTxWarp prst="textNoShape">
              <a:avLst/>
            </a:prstTxWarp>
          </a:bodyPr>
          <a:lstStyle/>
          <a:p>
            <a:endParaRPr lang="de-DE">
              <a:solidFill>
                <a:schemeClr val="tx1"/>
              </a:solidFill>
            </a:endParaRPr>
          </a:p>
        </p:txBody>
      </p:sp>
      <p:sp>
        <p:nvSpPr>
          <p:cNvPr id="5" name="Rechteck 4"/>
          <p:cNvSpPr/>
          <p:nvPr/>
        </p:nvSpPr>
        <p:spPr>
          <a:xfrm>
            <a:off x="0" y="6454874"/>
            <a:ext cx="7516300" cy="43287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p:cNvSpPr/>
          <p:nvPr/>
        </p:nvSpPr>
        <p:spPr>
          <a:xfrm>
            <a:off x="-64524" y="41162"/>
            <a:ext cx="7594898" cy="6413711"/>
          </a:xfrm>
          <a:prstGeom prst="rect">
            <a:avLst/>
          </a:prstGeom>
          <a:solidFill>
            <a:schemeClr val="bg1">
              <a:lumMod val="85000"/>
            </a:schemeClr>
          </a:solidFill>
          <a:ln w="9525">
            <a:noFill/>
            <a:round/>
            <a:headEnd/>
            <a:tailEnd/>
          </a:ln>
        </p:spPr>
        <p:txBody>
          <a:bodyPr vert="horz" wrap="square" lIns="99176" tIns="49588" rIns="99176" bIns="49588" numCol="1" anchor="t" anchorCtr="0" compatLnSpc="1">
            <a:prstTxWarp prst="textNoShape">
              <a:avLst/>
            </a:prstTxWarp>
          </a:bodyPr>
          <a:lstStyle/>
          <a:p>
            <a:endParaRPr lang="de-DE">
              <a:solidFill>
                <a:schemeClr val="tx1"/>
              </a:solidFill>
            </a:endParaRPr>
          </a:p>
        </p:txBody>
      </p:sp>
      <p:sp>
        <p:nvSpPr>
          <p:cNvPr id="21" name="Textfeld 20"/>
          <p:cNvSpPr txBox="1"/>
          <p:nvPr/>
        </p:nvSpPr>
        <p:spPr>
          <a:xfrm>
            <a:off x="2737077" y="10200874"/>
            <a:ext cx="2895331" cy="438699"/>
          </a:xfrm>
          <a:prstGeom prst="rect">
            <a:avLst/>
          </a:prstGeom>
          <a:noFill/>
        </p:spPr>
        <p:txBody>
          <a:bodyPr wrap="square" lIns="99176" tIns="49588" rIns="99176" bIns="49588" rtlCol="0">
            <a:spAutoFit/>
          </a:bodyPr>
          <a:lstStyle/>
          <a:p>
            <a:pPr algn="r"/>
            <a:r>
              <a:rPr lang="de-DE" sz="1100" dirty="0">
                <a:solidFill>
                  <a:srgbClr val="007931"/>
                </a:solidFill>
                <a:latin typeface="Arial" pitchFamily="34" charset="0"/>
                <a:cs typeface="Arial" pitchFamily="34" charset="0"/>
              </a:rPr>
              <a:t>Grundstücks- und Gebäude-</a:t>
            </a:r>
          </a:p>
          <a:p>
            <a:pPr algn="r"/>
            <a:r>
              <a:rPr lang="de-DE" sz="1100" dirty="0">
                <a:solidFill>
                  <a:srgbClr val="007931"/>
                </a:solidFill>
                <a:latin typeface="Arial" pitchFamily="34" charset="0"/>
                <a:cs typeface="Arial" pitchFamily="34" charset="0"/>
              </a:rPr>
              <a:t>wirtschafts-Gesellschaft </a:t>
            </a:r>
            <a:r>
              <a:rPr lang="de-DE" sz="1100" dirty="0" err="1">
                <a:solidFill>
                  <a:srgbClr val="007931"/>
                </a:solidFill>
                <a:latin typeface="Arial" pitchFamily="34" charset="0"/>
                <a:cs typeface="Arial" pitchFamily="34" charset="0"/>
              </a:rPr>
              <a:t>m.b.H</a:t>
            </a:r>
            <a:r>
              <a:rPr lang="de-DE" sz="1100" dirty="0">
                <a:solidFill>
                  <a:srgbClr val="007931"/>
                </a:solidFill>
              </a:rPr>
              <a:t>.</a:t>
            </a:r>
          </a:p>
        </p:txBody>
      </p:sp>
      <p:sp>
        <p:nvSpPr>
          <p:cNvPr id="12295" name="Rectangle 7"/>
          <p:cNvSpPr>
            <a:spLocks noChangeArrowheads="1"/>
          </p:cNvSpPr>
          <p:nvPr/>
        </p:nvSpPr>
        <p:spPr bwMode="auto">
          <a:xfrm>
            <a:off x="0" y="41161"/>
            <a:ext cx="200354" cy="407921"/>
          </a:xfrm>
          <a:prstGeom prst="rect">
            <a:avLst/>
          </a:prstGeom>
          <a:noFill/>
          <a:ln w="9525">
            <a:noFill/>
            <a:miter lim="800000"/>
            <a:headEnd/>
            <a:tailEnd/>
          </a:ln>
          <a:effectLst/>
        </p:spPr>
        <p:txBody>
          <a:bodyPr vert="horz" wrap="none" lIns="99176" tIns="49588" rIns="99176" bIns="49588" numCol="1" anchor="ctr" anchorCtr="0" compatLnSpc="1">
            <a:prstTxWarp prst="textNoShape">
              <a:avLst/>
            </a:prstTxWarp>
            <a:spAutoFit/>
          </a:bodyPr>
          <a:lstStyle/>
          <a:p>
            <a:endParaRPr lang="de-DE"/>
          </a:p>
        </p:txBody>
      </p:sp>
      <p:sp>
        <p:nvSpPr>
          <p:cNvPr id="12298" name="Rectangle 10"/>
          <p:cNvSpPr>
            <a:spLocks noChangeArrowheads="1"/>
          </p:cNvSpPr>
          <p:nvPr/>
        </p:nvSpPr>
        <p:spPr bwMode="auto">
          <a:xfrm>
            <a:off x="0" y="2655782"/>
            <a:ext cx="7561263" cy="407921"/>
          </a:xfrm>
          <a:prstGeom prst="rect">
            <a:avLst/>
          </a:prstGeom>
          <a:noFill/>
          <a:ln w="9525">
            <a:noFill/>
            <a:miter lim="800000"/>
            <a:headEnd/>
            <a:tailEnd/>
          </a:ln>
          <a:effectLst/>
        </p:spPr>
        <p:txBody>
          <a:bodyPr vert="horz" wrap="square" lIns="99176" tIns="49588" rIns="99176" bIns="49588" numCol="1" anchor="ctr" anchorCtr="0" compatLnSpc="1">
            <a:prstTxWarp prst="textNoShape">
              <a:avLst/>
            </a:prstTxWarp>
            <a:spAutoFit/>
          </a:bodyPr>
          <a:lstStyle/>
          <a:p>
            <a:endParaRPr lang="de-DE"/>
          </a:p>
        </p:txBody>
      </p:sp>
      <p:sp>
        <p:nvSpPr>
          <p:cNvPr id="15" name="Rechteck 14">
            <a:extLst>
              <a:ext uri="{FF2B5EF4-FFF2-40B4-BE49-F238E27FC236}">
                <a16:creationId xmlns:a16="http://schemas.microsoft.com/office/drawing/2014/main" id="{6652BEBC-8515-44CB-BF08-EED1A486D8E6}"/>
              </a:ext>
            </a:extLst>
          </p:cNvPr>
          <p:cNvSpPr/>
          <p:nvPr/>
        </p:nvSpPr>
        <p:spPr>
          <a:xfrm>
            <a:off x="-33633" y="-17611"/>
            <a:ext cx="7570103" cy="1094961"/>
          </a:xfrm>
          <a:prstGeom prst="rect">
            <a:avLst/>
          </a:prstGeom>
          <a:solidFill>
            <a:srgbClr val="216921"/>
          </a:solidFill>
          <a:ln w="9525">
            <a:noFill/>
            <a:round/>
            <a:headEnd/>
            <a:tailEnd/>
          </a:ln>
        </p:spPr>
        <p:txBody>
          <a:bodyPr vert="horz" wrap="square" lIns="99176" tIns="49588" rIns="99176" bIns="49588" numCol="1" anchor="t" anchorCtr="0" compatLnSpc="1">
            <a:prstTxWarp prst="textNoShape">
              <a:avLst/>
            </a:prstTxWarp>
          </a:bodyPr>
          <a:lstStyle/>
          <a:p>
            <a:r>
              <a:rPr lang="de-DE" sz="2600" dirty="0">
                <a:solidFill>
                  <a:schemeClr val="bg1"/>
                </a:solidFill>
                <a:latin typeface="RotisSemiSans" pitchFamily="34" charset="0"/>
              </a:rPr>
              <a:t>         </a:t>
            </a:r>
          </a:p>
        </p:txBody>
      </p:sp>
      <p:pic>
        <p:nvPicPr>
          <p:cNvPr id="6" name="Grafik 5">
            <a:extLst>
              <a:ext uri="{FF2B5EF4-FFF2-40B4-BE49-F238E27FC236}">
                <a16:creationId xmlns:a16="http://schemas.microsoft.com/office/drawing/2014/main" id="{F7453666-F602-4182-B979-025A48DDF3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5624" y="8766197"/>
            <a:ext cx="1798320" cy="1801368"/>
          </a:xfrm>
          <a:prstGeom prst="rect">
            <a:avLst/>
          </a:prstGeom>
        </p:spPr>
      </p:pic>
      <p:sp>
        <p:nvSpPr>
          <p:cNvPr id="9" name="Textfeld 8">
            <a:extLst>
              <a:ext uri="{FF2B5EF4-FFF2-40B4-BE49-F238E27FC236}">
                <a16:creationId xmlns:a16="http://schemas.microsoft.com/office/drawing/2014/main" id="{D07581FD-513E-4B74-A756-B37DD38AE52E}"/>
              </a:ext>
            </a:extLst>
          </p:cNvPr>
          <p:cNvSpPr txBox="1"/>
          <p:nvPr/>
        </p:nvSpPr>
        <p:spPr>
          <a:xfrm>
            <a:off x="756295" y="126405"/>
            <a:ext cx="6103039" cy="830997"/>
          </a:xfrm>
          <a:prstGeom prst="rect">
            <a:avLst/>
          </a:prstGeom>
          <a:noFill/>
        </p:spPr>
        <p:txBody>
          <a:bodyPr wrap="square" rtlCol="0">
            <a:spAutoFit/>
          </a:bodyPr>
          <a:lstStyle/>
          <a:p>
            <a:r>
              <a:rPr lang="de-DE" sz="2400" dirty="0">
                <a:solidFill>
                  <a:schemeClr val="bg1"/>
                </a:solidFill>
                <a:latin typeface="RotisSemiSans" pitchFamily="34" charset="0"/>
              </a:rPr>
              <a:t>                    Grundstück in Chemnitz</a:t>
            </a:r>
          </a:p>
          <a:p>
            <a:r>
              <a:rPr lang="de-DE" sz="2400" dirty="0">
                <a:solidFill>
                  <a:schemeClr val="bg1"/>
                </a:solidFill>
                <a:latin typeface="RotisSemiSans" pitchFamily="34" charset="0"/>
              </a:rPr>
              <a:t>                    Straße der Nationen 142</a:t>
            </a:r>
          </a:p>
        </p:txBody>
      </p:sp>
      <p:pic>
        <p:nvPicPr>
          <p:cNvPr id="14" name="Grafik 13" descr="Ein Bild, das Baum, draußen, Apartmentgebäude enthält.&#10;&#10;Automatisch generierte Beschreibung">
            <a:extLst>
              <a:ext uri="{FF2B5EF4-FFF2-40B4-BE49-F238E27FC236}">
                <a16:creationId xmlns:a16="http://schemas.microsoft.com/office/drawing/2014/main" id="{AAEEA570-7E4A-444A-80D2-1F50BFDE65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9287"/>
          <a:stretch/>
        </p:blipFill>
        <p:spPr>
          <a:xfrm rot="5400000">
            <a:off x="975320" y="93192"/>
            <a:ext cx="5601784" cy="7570102"/>
          </a:xfrm>
          <a:prstGeom prst="rect">
            <a:avLst/>
          </a:prstGeom>
        </p:spPr>
      </p:pic>
      <p:sp>
        <p:nvSpPr>
          <p:cNvPr id="11" name="Textfeld 10">
            <a:extLst>
              <a:ext uri="{FF2B5EF4-FFF2-40B4-BE49-F238E27FC236}">
                <a16:creationId xmlns:a16="http://schemas.microsoft.com/office/drawing/2014/main" id="{FC4DF1A0-D093-4A1B-9578-907950C066B6}"/>
              </a:ext>
            </a:extLst>
          </p:cNvPr>
          <p:cNvSpPr txBox="1"/>
          <p:nvPr/>
        </p:nvSpPr>
        <p:spPr>
          <a:xfrm>
            <a:off x="-53803" y="6535117"/>
            <a:ext cx="7570103" cy="461665"/>
          </a:xfrm>
          <a:prstGeom prst="rect">
            <a:avLst/>
          </a:prstGeom>
          <a:solidFill>
            <a:srgbClr val="BDD784"/>
          </a:solidFill>
        </p:spPr>
        <p:txBody>
          <a:bodyPr wrap="square" rtlCol="0">
            <a:spAutoFit/>
          </a:bodyPr>
          <a:lstStyle/>
          <a:p>
            <a:r>
              <a:rPr lang="de-DE" sz="2400" b="1" dirty="0">
                <a:solidFill>
                  <a:srgbClr val="FF0000"/>
                </a:solidFill>
                <a:latin typeface="RotisSemiSans" pitchFamily="34" charset="0"/>
              </a:rPr>
              <a:t>          Zentrumnahes Anlageobjekt zur Revitalisierung</a:t>
            </a:r>
          </a:p>
        </p:txBody>
      </p:sp>
      <p:pic>
        <p:nvPicPr>
          <p:cNvPr id="10" name="Grafik 9">
            <a:extLst>
              <a:ext uri="{FF2B5EF4-FFF2-40B4-BE49-F238E27FC236}">
                <a16:creationId xmlns:a16="http://schemas.microsoft.com/office/drawing/2014/main" id="{FBF8F39C-FE22-4473-AEF0-48E3CF36B6B3}"/>
              </a:ext>
            </a:extLst>
          </p:cNvPr>
          <p:cNvPicPr>
            <a:picLocks noChangeAspect="1"/>
          </p:cNvPicPr>
          <p:nvPr/>
        </p:nvPicPr>
        <p:blipFill rotWithShape="1">
          <a:blip r:embed="rId4">
            <a:extLst>
              <a:ext uri="{28A0092B-C50C-407E-A947-70E740481C1C}">
                <a14:useLocalDpi xmlns:a14="http://schemas.microsoft.com/office/drawing/2010/main" val="0"/>
              </a:ext>
            </a:extLst>
          </a:blip>
          <a:srcRect t="30062" b="31396"/>
          <a:stretch/>
        </p:blipFill>
        <p:spPr>
          <a:xfrm>
            <a:off x="200354" y="7153462"/>
            <a:ext cx="5228090" cy="2810544"/>
          </a:xfrm>
          <a:prstGeom prst="rect">
            <a:avLst/>
          </a:prstGeom>
          <a:ln w="19050">
            <a:solidFill>
              <a:schemeClr val="bg1">
                <a:lumMod val="65000"/>
              </a:schemeClr>
            </a:solidFill>
          </a:ln>
        </p:spPr>
      </p:pic>
    </p:spTree>
    <p:extLst>
      <p:ext uri="{BB962C8B-B14F-4D97-AF65-F5344CB8AC3E}">
        <p14:creationId xmlns:p14="http://schemas.microsoft.com/office/powerpoint/2010/main" val="2338442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hteck 24"/>
          <p:cNvSpPr/>
          <p:nvPr/>
        </p:nvSpPr>
        <p:spPr>
          <a:xfrm>
            <a:off x="0" y="8478753"/>
            <a:ext cx="7561264" cy="2187422"/>
          </a:xfrm>
          <a:prstGeom prst="rect">
            <a:avLst/>
          </a:prstGeom>
          <a:solidFill>
            <a:schemeClr val="bg1">
              <a:lumMod val="85000"/>
            </a:schemeClr>
          </a:solidFill>
          <a:ln w="9525">
            <a:noFill/>
            <a:miter lim="800000"/>
            <a:headEnd/>
            <a:tailEnd/>
          </a:ln>
        </p:spPr>
        <p:txBody>
          <a:bodyPr vert="horz" wrap="square" lIns="99176" tIns="49588" rIns="99176" bIns="49588" numCol="1" anchor="t" anchorCtr="0" compatLnSpc="1">
            <a:prstTxWarp prst="textNoShape">
              <a:avLst/>
            </a:prstTxWarp>
          </a:bodyPr>
          <a:lstStyle/>
          <a:p>
            <a:r>
              <a:rPr lang="de-DE" sz="1200" b="1" dirty="0">
                <a:latin typeface="RotisSemiSans" pitchFamily="34" charset="0"/>
              </a:rPr>
              <a:t>             Grundstücks- und Gebäudewirtschafts-Gesellschaft </a:t>
            </a:r>
            <a:r>
              <a:rPr lang="de-DE" sz="1200" b="1" dirty="0" err="1">
                <a:latin typeface="RotisSemiSans" pitchFamily="34" charset="0"/>
              </a:rPr>
              <a:t>m.b.H</a:t>
            </a:r>
            <a:r>
              <a:rPr lang="de-DE" sz="1200" b="1" dirty="0">
                <a:latin typeface="RotisSemiSans" pitchFamily="34" charset="0"/>
              </a:rPr>
              <a:t>.</a:t>
            </a:r>
          </a:p>
          <a:p>
            <a:r>
              <a:rPr lang="de-DE" sz="1200" dirty="0">
                <a:latin typeface="RotisSemiSans" pitchFamily="34" charset="0"/>
              </a:rPr>
              <a:t>             Hauptabteilung Stadt- und Projektentwicklung         </a:t>
            </a:r>
          </a:p>
          <a:p>
            <a:r>
              <a:rPr lang="de-DE" sz="1200" dirty="0">
                <a:latin typeface="RotisSemiSans" pitchFamily="34" charset="0"/>
              </a:rPr>
              <a:t>             </a:t>
            </a:r>
            <a:r>
              <a:rPr lang="de-DE" sz="1200" dirty="0" err="1">
                <a:latin typeface="RotisSemiSans" pitchFamily="34" charset="0"/>
              </a:rPr>
              <a:t>Clausstraße</a:t>
            </a:r>
            <a:r>
              <a:rPr lang="de-DE" sz="1200" dirty="0">
                <a:latin typeface="RotisSemiSans" pitchFamily="34" charset="0"/>
              </a:rPr>
              <a:t> 10/12</a:t>
            </a:r>
          </a:p>
          <a:p>
            <a:r>
              <a:rPr lang="de-DE" sz="1200" dirty="0">
                <a:latin typeface="RotisSemiSans" pitchFamily="34" charset="0"/>
              </a:rPr>
              <a:t>             09126 Chemnitz</a:t>
            </a:r>
          </a:p>
          <a:p>
            <a:endParaRPr lang="de-DE" sz="600" dirty="0">
              <a:latin typeface="RotisSemiSans" pitchFamily="34" charset="0"/>
            </a:endParaRPr>
          </a:p>
          <a:p>
            <a:r>
              <a:rPr lang="de-DE" sz="1200" dirty="0">
                <a:latin typeface="RotisSemiSans" pitchFamily="34" charset="0"/>
              </a:rPr>
              <a:t>             Ansprechpartnerin:</a:t>
            </a:r>
          </a:p>
          <a:p>
            <a:r>
              <a:rPr lang="de-DE" sz="1200" dirty="0">
                <a:latin typeface="RotisSemiSans" pitchFamily="34" charset="0"/>
              </a:rPr>
              <a:t>             Frau Sylvia Thümmler</a:t>
            </a:r>
          </a:p>
          <a:p>
            <a:r>
              <a:rPr lang="de-DE" sz="1200" dirty="0">
                <a:latin typeface="RotisSemiSans" pitchFamily="34" charset="0"/>
              </a:rPr>
              <a:t>             Telefon: 0371 533-1487		</a:t>
            </a:r>
          </a:p>
          <a:p>
            <a:r>
              <a:rPr lang="de-DE" sz="1200" dirty="0">
                <a:latin typeface="RotisSemiSans" pitchFamily="34" charset="0"/>
              </a:rPr>
              <a:t>             Telefax: 0371 533-1449</a:t>
            </a:r>
            <a:r>
              <a:rPr lang="de-DE" sz="700" dirty="0">
                <a:latin typeface="RotisSemiSans" pitchFamily="34" charset="0"/>
              </a:rPr>
              <a:t>  </a:t>
            </a:r>
          </a:p>
          <a:p>
            <a:r>
              <a:rPr lang="de-DE" sz="1200" dirty="0">
                <a:latin typeface="RotisSemiSans" pitchFamily="34" charset="0"/>
              </a:rPr>
              <a:t>             Internet: www.ggg.de/kaufen</a:t>
            </a:r>
          </a:p>
          <a:p>
            <a:r>
              <a:rPr lang="de-DE" sz="1200" dirty="0">
                <a:latin typeface="RotisSemiSans" pitchFamily="34" charset="0"/>
              </a:rPr>
              <a:t>             E-Mail: sylvia.thuemmler@ggg.de		</a:t>
            </a:r>
          </a:p>
        </p:txBody>
      </p:sp>
      <p:sp>
        <p:nvSpPr>
          <p:cNvPr id="49" name="Rechteck 48"/>
          <p:cNvSpPr/>
          <p:nvPr/>
        </p:nvSpPr>
        <p:spPr>
          <a:xfrm>
            <a:off x="-41373" y="1346633"/>
            <a:ext cx="3905488" cy="533234"/>
          </a:xfrm>
          <a:prstGeom prst="rect">
            <a:avLst/>
          </a:prstGeom>
          <a:solidFill>
            <a:srgbClr val="BDD773"/>
          </a:solidFill>
          <a:ln w="9525">
            <a:noFill/>
            <a:round/>
            <a:headEnd/>
            <a:tailEnd/>
          </a:ln>
        </p:spPr>
        <p:txBody>
          <a:bodyPr vert="horz" wrap="square" lIns="99176" tIns="49588" rIns="99176" bIns="49588" numCol="1" anchor="t" anchorCtr="0" compatLnSpc="1">
            <a:prstTxWarp prst="textNoShape">
              <a:avLst/>
            </a:prstTxWarp>
          </a:bodyPr>
          <a:lstStyle/>
          <a:p>
            <a:endParaRPr lang="de-DE" dirty="0">
              <a:solidFill>
                <a:schemeClr val="tx1"/>
              </a:solidFill>
            </a:endParaRPr>
          </a:p>
        </p:txBody>
      </p:sp>
      <p:sp>
        <p:nvSpPr>
          <p:cNvPr id="50" name="Rechteck 49"/>
          <p:cNvSpPr/>
          <p:nvPr/>
        </p:nvSpPr>
        <p:spPr>
          <a:xfrm>
            <a:off x="425653" y="1206525"/>
            <a:ext cx="4212234" cy="707886"/>
          </a:xfrm>
          <a:prstGeom prst="rect">
            <a:avLst/>
          </a:prstGeom>
        </p:spPr>
        <p:txBody>
          <a:bodyPr wrap="square">
            <a:spAutoFit/>
          </a:bodyPr>
          <a:lstStyle/>
          <a:p>
            <a:pPr>
              <a:spcBef>
                <a:spcPct val="0"/>
              </a:spcBef>
            </a:pPr>
            <a:endParaRPr lang="de-DE" b="1" kern="2500" cap="small" dirty="0">
              <a:latin typeface="RotisSemiSans" pitchFamily="34" charset="0"/>
            </a:endParaRPr>
          </a:p>
          <a:p>
            <a:pPr>
              <a:spcBef>
                <a:spcPct val="0"/>
              </a:spcBef>
            </a:pPr>
            <a:r>
              <a:rPr lang="de-DE" b="1" kern="2500" cap="small" dirty="0">
                <a:latin typeface="RotisSemiSans" pitchFamily="34" charset="0"/>
              </a:rPr>
              <a:t>Grundstücksdaten</a:t>
            </a:r>
          </a:p>
        </p:txBody>
      </p:sp>
      <p:sp>
        <p:nvSpPr>
          <p:cNvPr id="51" name="Textfeld 50"/>
          <p:cNvSpPr txBox="1"/>
          <p:nvPr/>
        </p:nvSpPr>
        <p:spPr>
          <a:xfrm>
            <a:off x="479173" y="1969278"/>
            <a:ext cx="4526321" cy="6078587"/>
          </a:xfrm>
          <a:prstGeom prst="rect">
            <a:avLst/>
          </a:prstGeom>
          <a:noFill/>
        </p:spPr>
        <p:txBody>
          <a:bodyPr wrap="square" rtlCol="0">
            <a:spAutoFit/>
          </a:bodyPr>
          <a:lstStyle/>
          <a:p>
            <a:pPr algn="just"/>
            <a:r>
              <a:rPr lang="de-DE" sz="1400" b="1" dirty="0">
                <a:latin typeface="RotisSemiSans"/>
                <a:cs typeface="Arial" pitchFamily="34" charset="0"/>
              </a:rPr>
              <a:t>Straße:                                      </a:t>
            </a:r>
          </a:p>
          <a:p>
            <a:pPr algn="just"/>
            <a:r>
              <a:rPr lang="de-DE" sz="1400" b="1" dirty="0">
                <a:latin typeface="RotisSemiSans"/>
                <a:cs typeface="Arial" pitchFamily="34" charset="0"/>
              </a:rPr>
              <a:t>Straße der Nationen 142</a:t>
            </a:r>
          </a:p>
          <a:p>
            <a:pPr algn="just"/>
            <a:endParaRPr lang="de-DE" sz="1400" b="1" dirty="0">
              <a:latin typeface="RotisSemiSans"/>
              <a:cs typeface="Arial" pitchFamily="34" charset="0"/>
            </a:endParaRPr>
          </a:p>
          <a:p>
            <a:pPr algn="just"/>
            <a:r>
              <a:rPr lang="de-DE" sz="1400" b="1" dirty="0">
                <a:latin typeface="RotisSemiSans"/>
                <a:cs typeface="Arial" pitchFamily="34" charset="0"/>
              </a:rPr>
              <a:t>Flurstück / Gemarkung:          </a:t>
            </a:r>
          </a:p>
          <a:p>
            <a:pPr algn="just"/>
            <a:r>
              <a:rPr lang="de-DE" sz="1400" b="1" dirty="0">
                <a:latin typeface="RotisSemiSans"/>
                <a:cs typeface="Arial" pitchFamily="34" charset="0"/>
              </a:rPr>
              <a:t>2091 m / Chemnitz</a:t>
            </a:r>
          </a:p>
          <a:p>
            <a:pPr algn="just"/>
            <a:endParaRPr lang="de-DE" sz="1400" b="1" dirty="0">
              <a:latin typeface="RotisSemiSans"/>
              <a:cs typeface="Arial" pitchFamily="34" charset="0"/>
            </a:endParaRPr>
          </a:p>
          <a:p>
            <a:pPr algn="just"/>
            <a:r>
              <a:rPr lang="de-DE" sz="1400" b="1" dirty="0">
                <a:latin typeface="RotisSemiSans"/>
                <a:cs typeface="Arial" pitchFamily="34" charset="0"/>
              </a:rPr>
              <a:t>Grundstücksfläche:                </a:t>
            </a:r>
          </a:p>
          <a:p>
            <a:pPr algn="just"/>
            <a:r>
              <a:rPr lang="de-DE" sz="1400" b="1" dirty="0">
                <a:latin typeface="RotisSemiSans"/>
                <a:cs typeface="Arial" pitchFamily="34" charset="0"/>
              </a:rPr>
              <a:t>420 m²</a:t>
            </a:r>
          </a:p>
          <a:p>
            <a:pPr algn="just"/>
            <a:endParaRPr lang="de-DE" sz="1400" b="1" dirty="0">
              <a:latin typeface="RotisSemiSans"/>
              <a:cs typeface="Arial" pitchFamily="34" charset="0"/>
            </a:endParaRPr>
          </a:p>
          <a:p>
            <a:pPr algn="just"/>
            <a:r>
              <a:rPr lang="de-DE" sz="1400" b="1" dirty="0">
                <a:latin typeface="RotisSemiSans"/>
                <a:cs typeface="Arial" pitchFamily="34" charset="0"/>
              </a:rPr>
              <a:t>Baujahr:                                  </a:t>
            </a:r>
          </a:p>
          <a:p>
            <a:pPr algn="just"/>
            <a:r>
              <a:rPr lang="de-DE" sz="1400" b="1" dirty="0">
                <a:latin typeface="RotisSemiSans"/>
                <a:cs typeface="Arial" pitchFamily="34" charset="0"/>
              </a:rPr>
              <a:t>1886</a:t>
            </a:r>
          </a:p>
          <a:p>
            <a:pPr algn="just"/>
            <a:endParaRPr lang="de-DE" sz="1400" b="1" dirty="0">
              <a:latin typeface="RotisSemiSans"/>
              <a:cs typeface="Arial" pitchFamily="34" charset="0"/>
            </a:endParaRPr>
          </a:p>
          <a:p>
            <a:pPr algn="just"/>
            <a:r>
              <a:rPr lang="de-DE" sz="1400" b="1" dirty="0">
                <a:latin typeface="RotisSemiSans"/>
                <a:cs typeface="Arial" pitchFamily="34" charset="0"/>
              </a:rPr>
              <a:t>vorhandene Einheiten:                             </a:t>
            </a:r>
          </a:p>
          <a:p>
            <a:pPr algn="just"/>
            <a:r>
              <a:rPr lang="de-DE" sz="1400" b="1" dirty="0">
                <a:latin typeface="RotisSemiSans"/>
                <a:cs typeface="Arial" pitchFamily="34" charset="0"/>
              </a:rPr>
              <a:t>5 Wohneinheiten -  leer stehend</a:t>
            </a:r>
          </a:p>
          <a:p>
            <a:pPr algn="just"/>
            <a:r>
              <a:rPr lang="de-DE" sz="1400" b="1" dirty="0">
                <a:latin typeface="RotisSemiSans"/>
                <a:cs typeface="Arial" pitchFamily="34" charset="0"/>
              </a:rPr>
              <a:t>1 Gewerbeeinheit - leer stehend</a:t>
            </a:r>
          </a:p>
          <a:p>
            <a:pPr algn="just"/>
            <a:endParaRPr lang="de-DE" sz="1400" b="1" dirty="0">
              <a:latin typeface="RotisSemiSans"/>
              <a:cs typeface="Arial" pitchFamily="34" charset="0"/>
            </a:endParaRPr>
          </a:p>
          <a:p>
            <a:pPr algn="just"/>
            <a:r>
              <a:rPr lang="de-DE" sz="1400" b="1" dirty="0">
                <a:latin typeface="RotisSemiSans"/>
                <a:cs typeface="Arial" pitchFamily="34" charset="0"/>
              </a:rPr>
              <a:t>Wohnfläche / Nutzfläche:                    </a:t>
            </a:r>
          </a:p>
          <a:p>
            <a:pPr algn="just"/>
            <a:r>
              <a:rPr lang="de-DE" sz="1400" b="1" dirty="0">
                <a:latin typeface="RotisSemiSans"/>
                <a:cs typeface="Arial" pitchFamily="34" charset="0"/>
              </a:rPr>
              <a:t> 295,75 m²  /  59,94 m²</a:t>
            </a:r>
          </a:p>
          <a:p>
            <a:pPr algn="just"/>
            <a:endParaRPr lang="de-DE" sz="1400" b="1" dirty="0">
              <a:latin typeface="RotisSemiSans"/>
              <a:cs typeface="Arial" pitchFamily="34" charset="0"/>
            </a:endParaRPr>
          </a:p>
          <a:p>
            <a:pPr algn="just"/>
            <a:r>
              <a:rPr lang="de-DE" sz="1400" b="1" dirty="0">
                <a:latin typeface="RotisSemiSans"/>
                <a:cs typeface="Arial" pitchFamily="34" charset="0"/>
              </a:rPr>
              <a:t>Kaufpreis:                            </a:t>
            </a:r>
          </a:p>
          <a:p>
            <a:pPr algn="just"/>
            <a:r>
              <a:rPr lang="de-DE" sz="1400" b="1" dirty="0">
                <a:latin typeface="RotisSemiSans"/>
                <a:cs typeface="Arial" pitchFamily="34" charset="0"/>
              </a:rPr>
              <a:t>157.000 Euro</a:t>
            </a:r>
          </a:p>
          <a:p>
            <a:pPr algn="just"/>
            <a:endParaRPr lang="de-DE" sz="1400" b="1" dirty="0">
              <a:latin typeface="RotisSemiSans"/>
              <a:cs typeface="Arial" pitchFamily="34" charset="0"/>
            </a:endParaRPr>
          </a:p>
          <a:p>
            <a:pPr algn="just"/>
            <a:r>
              <a:rPr lang="de-DE" sz="1400" b="1" dirty="0">
                <a:latin typeface="RotisSemiSans"/>
                <a:cs typeface="Arial" pitchFamily="34" charset="0"/>
              </a:rPr>
              <a:t>Energieausausweis:        </a:t>
            </a:r>
          </a:p>
          <a:p>
            <a:pPr algn="just"/>
            <a:r>
              <a:rPr lang="de-DE" sz="1400" b="1" dirty="0">
                <a:latin typeface="RotisSemiSans"/>
                <a:cs typeface="Arial" pitchFamily="34" charset="0"/>
              </a:rPr>
              <a:t>liegt nicht vor</a:t>
            </a:r>
          </a:p>
          <a:p>
            <a:pPr algn="just"/>
            <a:endParaRPr lang="de-DE" sz="1400" b="1" dirty="0">
              <a:latin typeface="RotisSemiSans"/>
              <a:cs typeface="Arial" pitchFamily="34" charset="0"/>
            </a:endParaRPr>
          </a:p>
          <a:p>
            <a:pPr algn="just"/>
            <a:r>
              <a:rPr lang="de-DE" sz="1400" b="1" dirty="0">
                <a:latin typeface="RotisSemiSans"/>
                <a:cs typeface="Arial" pitchFamily="34" charset="0"/>
              </a:rPr>
              <a:t>Sonstiges:		</a:t>
            </a:r>
          </a:p>
          <a:p>
            <a:pPr algn="just"/>
            <a:r>
              <a:rPr lang="de-DE" sz="1400" b="1" dirty="0">
                <a:latin typeface="RotisSemiSans"/>
                <a:cs typeface="Arial" pitchFamily="34" charset="0"/>
              </a:rPr>
              <a:t>provisionsfrei</a:t>
            </a:r>
          </a:p>
          <a:p>
            <a:pPr algn="just"/>
            <a:endParaRPr lang="de-DE" sz="1100" dirty="0">
              <a:latin typeface="RotisSemiSans" pitchFamily="34" charset="0"/>
            </a:endParaRPr>
          </a:p>
        </p:txBody>
      </p:sp>
      <p:sp>
        <p:nvSpPr>
          <p:cNvPr id="21" name="Rechteck 20">
            <a:extLst>
              <a:ext uri="{FF2B5EF4-FFF2-40B4-BE49-F238E27FC236}">
                <a16:creationId xmlns:a16="http://schemas.microsoft.com/office/drawing/2014/main" id="{1197C493-C5BF-41D9-BAB9-51D20A999660}"/>
              </a:ext>
            </a:extLst>
          </p:cNvPr>
          <p:cNvSpPr/>
          <p:nvPr/>
        </p:nvSpPr>
        <p:spPr>
          <a:xfrm>
            <a:off x="0" y="-85960"/>
            <a:ext cx="7561262" cy="1292485"/>
          </a:xfrm>
          <a:prstGeom prst="rect">
            <a:avLst/>
          </a:prstGeom>
          <a:solidFill>
            <a:srgbClr val="216921"/>
          </a:solidFill>
          <a:ln w="9525">
            <a:noFill/>
            <a:round/>
            <a:headEnd/>
            <a:tailEnd/>
          </a:ln>
        </p:spPr>
        <p:txBody>
          <a:bodyPr vert="horz" wrap="square" lIns="99176" tIns="49588" rIns="99176" bIns="49588" numCol="1" anchor="t" anchorCtr="0" compatLnSpc="1">
            <a:prstTxWarp prst="textNoShape">
              <a:avLst/>
            </a:prstTxWarp>
          </a:bodyPr>
          <a:lstStyle/>
          <a:p>
            <a:endParaRPr lang="de-DE" dirty="0">
              <a:solidFill>
                <a:schemeClr val="tx1"/>
              </a:solidFill>
            </a:endParaRPr>
          </a:p>
        </p:txBody>
      </p:sp>
      <p:sp>
        <p:nvSpPr>
          <p:cNvPr id="6" name="Textfeld 5">
            <a:extLst>
              <a:ext uri="{FF2B5EF4-FFF2-40B4-BE49-F238E27FC236}">
                <a16:creationId xmlns:a16="http://schemas.microsoft.com/office/drawing/2014/main" id="{F8053CAF-D298-49E4-BDC4-4256FD11098A}"/>
              </a:ext>
            </a:extLst>
          </p:cNvPr>
          <p:cNvSpPr txBox="1"/>
          <p:nvPr/>
        </p:nvSpPr>
        <p:spPr>
          <a:xfrm>
            <a:off x="1132325" y="0"/>
            <a:ext cx="6752762" cy="1446550"/>
          </a:xfrm>
          <a:prstGeom prst="rect">
            <a:avLst/>
          </a:prstGeom>
          <a:noFill/>
        </p:spPr>
        <p:txBody>
          <a:bodyPr wrap="square" rtlCol="0">
            <a:spAutoFit/>
          </a:bodyPr>
          <a:lstStyle/>
          <a:p>
            <a:pPr algn="just"/>
            <a:endParaRPr lang="de-DE" sz="1600" dirty="0">
              <a:solidFill>
                <a:schemeClr val="bg1"/>
              </a:solidFill>
              <a:latin typeface="RotisSemiSans" pitchFamily="34" charset="0"/>
            </a:endParaRPr>
          </a:p>
          <a:p>
            <a:pPr algn="just"/>
            <a:r>
              <a:rPr lang="de-DE" sz="2400" dirty="0">
                <a:solidFill>
                  <a:schemeClr val="bg1"/>
                </a:solidFill>
                <a:latin typeface="RotisSemiSans" pitchFamily="34" charset="0"/>
              </a:rPr>
              <a:t>              Grundstück in Chemnitz</a:t>
            </a:r>
          </a:p>
          <a:p>
            <a:pPr algn="just"/>
            <a:r>
              <a:rPr lang="de-DE" sz="2400" dirty="0">
                <a:solidFill>
                  <a:schemeClr val="bg1"/>
                </a:solidFill>
                <a:latin typeface="RotisSemiSans" pitchFamily="34" charset="0"/>
              </a:rPr>
              <a:t>              Straße der Nationen 142</a:t>
            </a:r>
          </a:p>
          <a:p>
            <a:pPr algn="just"/>
            <a:endParaRPr lang="de-DE" sz="2400" dirty="0">
              <a:solidFill>
                <a:schemeClr val="bg1"/>
              </a:solidFill>
              <a:latin typeface="RotisSemiSans" pitchFamily="34" charset="0"/>
            </a:endParaRPr>
          </a:p>
        </p:txBody>
      </p:sp>
      <p:sp>
        <p:nvSpPr>
          <p:cNvPr id="31" name="Textfeld 30">
            <a:extLst>
              <a:ext uri="{FF2B5EF4-FFF2-40B4-BE49-F238E27FC236}">
                <a16:creationId xmlns:a16="http://schemas.microsoft.com/office/drawing/2014/main" id="{B7FF785F-9434-40C9-AB21-A1548ADB7473}"/>
              </a:ext>
            </a:extLst>
          </p:cNvPr>
          <p:cNvSpPr txBox="1"/>
          <p:nvPr/>
        </p:nvSpPr>
        <p:spPr>
          <a:xfrm>
            <a:off x="479174" y="8263309"/>
            <a:ext cx="7405913" cy="215444"/>
          </a:xfrm>
          <a:prstGeom prst="rect">
            <a:avLst/>
          </a:prstGeom>
          <a:noFill/>
        </p:spPr>
        <p:txBody>
          <a:bodyPr wrap="square">
            <a:spAutoFit/>
          </a:bodyPr>
          <a:lstStyle/>
          <a:p>
            <a:pPr marL="0" lvl="2" algn="just"/>
            <a:r>
              <a:rPr lang="de-DE" sz="800" dirty="0">
                <a:latin typeface="Arial" pitchFamily="34" charset="0"/>
                <a:cs typeface="Arial" pitchFamily="34" charset="0"/>
              </a:rPr>
              <a:t>Das Immobilienangebot ist freibleibend. Für die Richtigkeit und Vollständigkeit der Angaben wird keine Haftung übernommen.  </a:t>
            </a:r>
          </a:p>
        </p:txBody>
      </p:sp>
      <p:pic>
        <p:nvPicPr>
          <p:cNvPr id="4" name="Grafik 3">
            <a:extLst>
              <a:ext uri="{FF2B5EF4-FFF2-40B4-BE49-F238E27FC236}">
                <a16:creationId xmlns:a16="http://schemas.microsoft.com/office/drawing/2014/main" id="{45CB2BEB-A465-480C-AD2B-4554469404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823" y="8774321"/>
            <a:ext cx="1798320" cy="1801368"/>
          </a:xfrm>
          <a:prstGeom prst="rect">
            <a:avLst/>
          </a:prstGeom>
        </p:spPr>
      </p:pic>
      <p:pic>
        <p:nvPicPr>
          <p:cNvPr id="1026" name="3A99C93B-1DA0-49DE-9EDD-75D41D525D4C">
            <a:extLst>
              <a:ext uri="{FF2B5EF4-FFF2-40B4-BE49-F238E27FC236}">
                <a16:creationId xmlns:a16="http://schemas.microsoft.com/office/drawing/2014/main" id="{A60CEF54-2011-496B-A066-B15A05A8D2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0727" y="3942829"/>
            <a:ext cx="2278256" cy="2305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 descr="Ein Bild, das Baum, draußen, Haus, Pflanze enthält.&#10;&#10;Automatisch generierte Beschreibung">
            <a:extLst>
              <a:ext uri="{FF2B5EF4-FFF2-40B4-BE49-F238E27FC236}">
                <a16:creationId xmlns:a16="http://schemas.microsoft.com/office/drawing/2014/main" id="{4FC49BD0-2488-4FC2-B77D-7928B3E556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529966" y="1449605"/>
            <a:ext cx="2559778" cy="2278256"/>
          </a:xfrm>
          <a:prstGeom prst="rect">
            <a:avLst/>
          </a:prstGeom>
        </p:spPr>
      </p:pic>
      <p:pic>
        <p:nvPicPr>
          <p:cNvPr id="9" name="Grafik 8" descr="Ein Bild, das Baum, draußen, Himmel enthält.&#10;&#10;Automatisch generierte Beschreibung">
            <a:extLst>
              <a:ext uri="{FF2B5EF4-FFF2-40B4-BE49-F238E27FC236}">
                <a16:creationId xmlns:a16="http://schemas.microsoft.com/office/drawing/2014/main" id="{F6CA5B08-1C94-4CD7-8300-C4772B11903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693" t="21420" r="21439" b="5607"/>
          <a:stretch/>
        </p:blipFill>
        <p:spPr>
          <a:xfrm rot="5400000">
            <a:off x="3725859" y="6460766"/>
            <a:ext cx="1892126" cy="1673802"/>
          </a:xfrm>
          <a:prstGeom prst="rect">
            <a:avLst/>
          </a:prstGeom>
        </p:spPr>
      </p:pic>
      <p:pic>
        <p:nvPicPr>
          <p:cNvPr id="13" name="Grafik 12" descr="Ein Bild, das Baum, draußen, Himmel enthält.&#10;&#10;Automatisch generierte Beschreibung">
            <a:extLst>
              <a:ext uri="{FF2B5EF4-FFF2-40B4-BE49-F238E27FC236}">
                <a16:creationId xmlns:a16="http://schemas.microsoft.com/office/drawing/2014/main" id="{DFC5A64E-AB99-44E9-9947-48B598A4115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4109" t="-96958" r="20175" b="119011"/>
          <a:stretch/>
        </p:blipFill>
        <p:spPr>
          <a:xfrm rot="5400000">
            <a:off x="-5946195" y="2148484"/>
            <a:ext cx="5617206" cy="5893746"/>
          </a:xfrm>
          <a:prstGeom prst="rect">
            <a:avLst/>
          </a:prstGeom>
        </p:spPr>
      </p:pic>
      <p:pic>
        <p:nvPicPr>
          <p:cNvPr id="15" name="Grafik 14" descr="Ein Bild, das Boden, drinnen, Gebäude, Decke enthält.&#10;&#10;Automatisch generierte Beschreibung">
            <a:extLst>
              <a:ext uri="{FF2B5EF4-FFF2-40B4-BE49-F238E27FC236}">
                <a16:creationId xmlns:a16="http://schemas.microsoft.com/office/drawing/2014/main" id="{65C5EAF2-01DE-4636-BAF3-7FB8269376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5566792" y="6535159"/>
            <a:ext cx="1898405" cy="158229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1" y="8519983"/>
            <a:ext cx="7561263" cy="2101980"/>
          </a:xfrm>
          <a:prstGeom prst="rect">
            <a:avLst/>
          </a:prstGeom>
          <a:solidFill>
            <a:schemeClr val="bg1">
              <a:lumMod val="85000"/>
            </a:schemeClr>
          </a:solidFill>
          <a:ln w="9525">
            <a:noFill/>
            <a:miter lim="800000"/>
            <a:headEnd/>
            <a:tailEnd/>
          </a:ln>
        </p:spPr>
        <p:txBody>
          <a:bodyPr vert="horz" wrap="square" lIns="99176" tIns="49588" rIns="99176" bIns="49588" numCol="1" anchor="t" anchorCtr="0" compatLnSpc="1">
            <a:prstTxWarp prst="textNoShape">
              <a:avLst/>
            </a:prstTxWarp>
          </a:bodyPr>
          <a:lstStyle/>
          <a:p>
            <a:endParaRPr lang="de-DE" sz="1200" b="1" dirty="0">
              <a:solidFill>
                <a:schemeClr val="tx1"/>
              </a:solidFill>
              <a:latin typeface="Arial" pitchFamily="34" charset="0"/>
              <a:cs typeface="Arial" pitchFamily="34" charset="0"/>
            </a:endParaRPr>
          </a:p>
        </p:txBody>
      </p:sp>
      <p:sp>
        <p:nvSpPr>
          <p:cNvPr id="26" name="Textfeld 25"/>
          <p:cNvSpPr txBox="1"/>
          <p:nvPr/>
        </p:nvSpPr>
        <p:spPr>
          <a:xfrm>
            <a:off x="-8578143" y="4382287"/>
            <a:ext cx="6572296" cy="1169551"/>
          </a:xfrm>
          <a:prstGeom prst="rect">
            <a:avLst/>
          </a:prstGeom>
          <a:noFill/>
        </p:spPr>
        <p:txBody>
          <a:bodyPr wrap="square" rtlCol="0">
            <a:spAutoFit/>
          </a:bodyPr>
          <a:lstStyle/>
          <a:p>
            <a:pPr marL="0" lvl="2" algn="just"/>
            <a:endParaRPr lang="de-DE" sz="1000" dirty="0">
              <a:latin typeface="RotisSemiSans" pitchFamily="34" charset="0"/>
              <a:cs typeface="Arial" pitchFamily="34" charset="0"/>
            </a:endParaRPr>
          </a:p>
          <a:p>
            <a:pPr marL="0" lvl="2" algn="just"/>
            <a:endParaRPr lang="de-DE" sz="1000" b="1" dirty="0">
              <a:solidFill>
                <a:srgbClr val="000000"/>
              </a:solidFill>
              <a:latin typeface="RotisSemiSans" pitchFamily="34" charset="0"/>
              <a:ea typeface="Times New Roman" pitchFamily="18" charset="0"/>
              <a:cs typeface="Arial" pitchFamily="34" charset="0"/>
            </a:endParaRPr>
          </a:p>
          <a:p>
            <a:pPr marL="0" lvl="2" algn="just"/>
            <a:endParaRPr lang="de-DE" sz="1000" b="1" dirty="0">
              <a:solidFill>
                <a:srgbClr val="000000"/>
              </a:solidFill>
              <a:latin typeface="RotisSemiSans" pitchFamily="34" charset="0"/>
              <a:ea typeface="Times New Roman" pitchFamily="18" charset="0"/>
              <a:cs typeface="Arial" pitchFamily="34" charset="0"/>
            </a:endParaRPr>
          </a:p>
          <a:p>
            <a:pPr marL="0" lvl="2" algn="just"/>
            <a:endParaRPr lang="de-DE" sz="1000" b="1" dirty="0">
              <a:solidFill>
                <a:srgbClr val="000000"/>
              </a:solidFill>
              <a:latin typeface="RotisSemiSans" pitchFamily="34" charset="0"/>
              <a:ea typeface="Times New Roman" pitchFamily="18" charset="0"/>
              <a:cs typeface="Arial" pitchFamily="34" charset="0"/>
            </a:endParaRPr>
          </a:p>
          <a:p>
            <a:pPr marL="0" lvl="2" algn="just"/>
            <a:endParaRPr lang="de-DE" sz="1000" dirty="0">
              <a:latin typeface="RotisSemiSans" pitchFamily="34" charset="0"/>
              <a:cs typeface="Arial" pitchFamily="34" charset="0"/>
            </a:endParaRPr>
          </a:p>
          <a:p>
            <a:pPr marL="0" lvl="2" algn="just"/>
            <a:endParaRPr lang="de-DE" sz="1000" dirty="0">
              <a:latin typeface="RotisSemiSans" pitchFamily="34" charset="0"/>
              <a:cs typeface="Arial" pitchFamily="34" charset="0"/>
            </a:endParaRPr>
          </a:p>
          <a:p>
            <a:pPr marL="0" lvl="2" algn="just"/>
            <a:endParaRPr lang="de-DE" sz="1000" dirty="0">
              <a:latin typeface="RotisSemiSans" pitchFamily="34" charset="0"/>
              <a:cs typeface="Arial" pitchFamily="34" charset="0"/>
            </a:endParaRPr>
          </a:p>
        </p:txBody>
      </p:sp>
      <p:sp>
        <p:nvSpPr>
          <p:cNvPr id="12" name="Rechteck 11"/>
          <p:cNvSpPr/>
          <p:nvPr/>
        </p:nvSpPr>
        <p:spPr>
          <a:xfrm>
            <a:off x="-304" y="1555888"/>
            <a:ext cx="7561262" cy="413982"/>
          </a:xfrm>
          <a:prstGeom prst="rect">
            <a:avLst/>
          </a:prstGeom>
          <a:solidFill>
            <a:srgbClr val="BDD773"/>
          </a:solidFill>
          <a:ln w="9525">
            <a:noFill/>
            <a:round/>
            <a:headEnd/>
            <a:tailEnd/>
          </a:ln>
        </p:spPr>
        <p:txBody>
          <a:bodyPr vert="horz" wrap="square" lIns="99176" tIns="49588" rIns="99176" bIns="49588" numCol="1" anchor="t" anchorCtr="0" compatLnSpc="1">
            <a:prstTxWarp prst="textNoShape">
              <a:avLst/>
            </a:prstTxWarp>
          </a:bodyPr>
          <a:lstStyle/>
          <a:p>
            <a:endParaRPr lang="de-DE" dirty="0">
              <a:solidFill>
                <a:schemeClr val="tx1"/>
              </a:solidFill>
            </a:endParaRPr>
          </a:p>
        </p:txBody>
      </p:sp>
      <p:sp>
        <p:nvSpPr>
          <p:cNvPr id="13" name="Rechteck 12"/>
          <p:cNvSpPr/>
          <p:nvPr/>
        </p:nvSpPr>
        <p:spPr>
          <a:xfrm>
            <a:off x="445473" y="1536948"/>
            <a:ext cx="4165467" cy="461665"/>
          </a:xfrm>
          <a:prstGeom prst="rect">
            <a:avLst/>
          </a:prstGeom>
        </p:spPr>
        <p:txBody>
          <a:bodyPr wrap="square">
            <a:spAutoFit/>
          </a:bodyPr>
          <a:lstStyle/>
          <a:p>
            <a:pPr>
              <a:spcBef>
                <a:spcPct val="0"/>
              </a:spcBef>
            </a:pPr>
            <a:r>
              <a:rPr lang="de-DE" sz="2400" b="1" kern="2500" cap="small" dirty="0">
                <a:latin typeface="RotisSemiSans" pitchFamily="34" charset="0"/>
              </a:rPr>
              <a:t>Lagebeschreibung</a:t>
            </a:r>
          </a:p>
        </p:txBody>
      </p:sp>
      <p:sp>
        <p:nvSpPr>
          <p:cNvPr id="16" name="Textfeld 15"/>
          <p:cNvSpPr txBox="1"/>
          <p:nvPr/>
        </p:nvSpPr>
        <p:spPr>
          <a:xfrm>
            <a:off x="972319" y="1373188"/>
            <a:ext cx="7030373" cy="769441"/>
          </a:xfrm>
          <a:prstGeom prst="rect">
            <a:avLst/>
          </a:prstGeom>
          <a:noFill/>
        </p:spPr>
        <p:txBody>
          <a:bodyPr wrap="square" rtlCol="0">
            <a:spAutoFit/>
          </a:bodyPr>
          <a:lstStyle/>
          <a:p>
            <a:pPr algn="just"/>
            <a:endParaRPr lang="de-DE" sz="1100" dirty="0">
              <a:latin typeface="RotisSemiSans"/>
              <a:cs typeface="Arial" pitchFamily="34" charset="0"/>
            </a:endParaRPr>
          </a:p>
          <a:p>
            <a:pPr algn="just"/>
            <a:endParaRPr lang="de-DE" sz="1100" dirty="0">
              <a:latin typeface="RotisSemiSans"/>
              <a:cs typeface="Arial" pitchFamily="34" charset="0"/>
            </a:endParaRPr>
          </a:p>
          <a:p>
            <a:pPr algn="just"/>
            <a:endParaRPr lang="de-DE" sz="1100" dirty="0">
              <a:latin typeface="RotisSemiSans"/>
              <a:cs typeface="Arial" pitchFamily="34" charset="0"/>
            </a:endParaRPr>
          </a:p>
          <a:p>
            <a:pPr algn="just"/>
            <a:endParaRPr lang="de-DE" sz="1100" dirty="0">
              <a:latin typeface="RotisSemiSans" pitchFamily="34" charset="0"/>
            </a:endParaRPr>
          </a:p>
        </p:txBody>
      </p:sp>
      <p:sp>
        <p:nvSpPr>
          <p:cNvPr id="17" name="Rechteck 16"/>
          <p:cNvSpPr/>
          <p:nvPr/>
        </p:nvSpPr>
        <p:spPr>
          <a:xfrm>
            <a:off x="0" y="3798813"/>
            <a:ext cx="7561261" cy="415818"/>
          </a:xfrm>
          <a:prstGeom prst="rect">
            <a:avLst/>
          </a:prstGeom>
          <a:solidFill>
            <a:srgbClr val="BDD773"/>
          </a:solidFill>
          <a:ln w="9525">
            <a:noFill/>
            <a:round/>
            <a:headEnd/>
            <a:tailEnd/>
          </a:ln>
        </p:spPr>
        <p:txBody>
          <a:bodyPr vert="horz" wrap="square" lIns="99176" tIns="49588" rIns="99176" bIns="49588" numCol="1" anchor="t" anchorCtr="0" compatLnSpc="1">
            <a:prstTxWarp prst="textNoShape">
              <a:avLst/>
            </a:prstTxWarp>
          </a:bodyPr>
          <a:lstStyle/>
          <a:p>
            <a:endParaRPr lang="de-DE" dirty="0">
              <a:solidFill>
                <a:schemeClr val="tx1"/>
              </a:solidFill>
            </a:endParaRPr>
          </a:p>
        </p:txBody>
      </p:sp>
      <p:sp>
        <p:nvSpPr>
          <p:cNvPr id="18" name="Rechteck 17"/>
          <p:cNvSpPr/>
          <p:nvPr/>
        </p:nvSpPr>
        <p:spPr>
          <a:xfrm>
            <a:off x="378136" y="3798813"/>
            <a:ext cx="5165600" cy="461665"/>
          </a:xfrm>
          <a:prstGeom prst="rect">
            <a:avLst/>
          </a:prstGeom>
        </p:spPr>
        <p:txBody>
          <a:bodyPr wrap="square">
            <a:spAutoFit/>
          </a:bodyPr>
          <a:lstStyle/>
          <a:p>
            <a:pPr>
              <a:spcBef>
                <a:spcPct val="0"/>
              </a:spcBef>
            </a:pPr>
            <a:r>
              <a:rPr lang="de-DE" sz="2400" b="1" kern="2500" cap="small" dirty="0">
                <a:latin typeface="RotisSemiSans" pitchFamily="34" charset="0"/>
              </a:rPr>
              <a:t>Objektbeschreibung</a:t>
            </a:r>
          </a:p>
        </p:txBody>
      </p:sp>
      <p:sp>
        <p:nvSpPr>
          <p:cNvPr id="28" name="Rechteck 27"/>
          <p:cNvSpPr/>
          <p:nvPr/>
        </p:nvSpPr>
        <p:spPr>
          <a:xfrm>
            <a:off x="-7264648" y="1830158"/>
            <a:ext cx="6814540" cy="441146"/>
          </a:xfrm>
          <a:prstGeom prst="rect">
            <a:avLst/>
          </a:prstGeom>
        </p:spPr>
        <p:txBody>
          <a:bodyPr wrap="square">
            <a:spAutoFit/>
          </a:bodyPr>
          <a:lstStyle/>
          <a:p>
            <a:pPr marL="274638" lvl="0" indent="-274638" algn="just" defTabSz="914400" eaLnBrk="0" fontAlgn="base" hangingPunct="0">
              <a:lnSpc>
                <a:spcPts val="1400"/>
              </a:lnSpc>
              <a:spcBef>
                <a:spcPct val="0"/>
              </a:spcBef>
              <a:spcAft>
                <a:spcPct val="0"/>
              </a:spcAft>
              <a:buFont typeface="Arial" pitchFamily="34" charset="0"/>
              <a:buChar char="•"/>
            </a:pPr>
            <a:endParaRPr lang="de-DE" sz="1100" dirty="0">
              <a:latin typeface="RotisSemiSans"/>
              <a:cs typeface="Arial" pitchFamily="34" charset="0"/>
            </a:endParaRPr>
          </a:p>
          <a:p>
            <a:pPr lvl="0" algn="just" eaLnBrk="0" fontAlgn="base" hangingPunct="0">
              <a:spcBef>
                <a:spcPct val="0"/>
              </a:spcBef>
              <a:spcAft>
                <a:spcPct val="0"/>
              </a:spcAft>
            </a:pPr>
            <a:endParaRPr lang="de-DE" sz="1100" dirty="0">
              <a:latin typeface="RotisSemiSans"/>
              <a:cs typeface="Arial" pitchFamily="34" charset="0"/>
            </a:endParaRPr>
          </a:p>
        </p:txBody>
      </p:sp>
      <p:sp>
        <p:nvSpPr>
          <p:cNvPr id="29" name="Textfeld 28"/>
          <p:cNvSpPr txBox="1"/>
          <p:nvPr/>
        </p:nvSpPr>
        <p:spPr>
          <a:xfrm>
            <a:off x="457084" y="8631475"/>
            <a:ext cx="4607276" cy="2877711"/>
          </a:xfrm>
          <a:prstGeom prst="rect">
            <a:avLst/>
          </a:prstGeom>
          <a:noFill/>
        </p:spPr>
        <p:txBody>
          <a:bodyPr wrap="square" rtlCol="0">
            <a:spAutoFit/>
          </a:bodyPr>
          <a:lstStyle/>
          <a:p>
            <a:r>
              <a:rPr lang="de-DE" sz="1100" b="1" dirty="0">
                <a:latin typeface="RotisSemiSans" pitchFamily="34" charset="0"/>
              </a:rPr>
              <a:t>Grundstücks- und Gebäudewirtschafts-Gesellschaft </a:t>
            </a:r>
            <a:r>
              <a:rPr lang="de-DE" sz="1100" b="1" dirty="0" err="1">
                <a:latin typeface="RotisSemiSans" pitchFamily="34" charset="0"/>
              </a:rPr>
              <a:t>m.b.H</a:t>
            </a:r>
            <a:r>
              <a:rPr lang="de-DE" sz="1100" b="1" dirty="0">
                <a:latin typeface="RotisSemiSans" pitchFamily="34" charset="0"/>
              </a:rPr>
              <a:t>.</a:t>
            </a:r>
          </a:p>
          <a:p>
            <a:r>
              <a:rPr lang="de-DE" sz="1100" dirty="0">
                <a:latin typeface="RotisSemiSans" pitchFamily="34" charset="0"/>
              </a:rPr>
              <a:t>Hauptabteilung Stadt- und Projektentwicklung</a:t>
            </a:r>
          </a:p>
          <a:p>
            <a:r>
              <a:rPr lang="de-DE" sz="1100" dirty="0" err="1">
                <a:latin typeface="RotisSemiSans" pitchFamily="34" charset="0"/>
              </a:rPr>
              <a:t>Clausstraße</a:t>
            </a:r>
            <a:r>
              <a:rPr lang="de-DE" sz="1100" dirty="0">
                <a:latin typeface="RotisSemiSans" pitchFamily="34" charset="0"/>
              </a:rPr>
              <a:t> 10/12</a:t>
            </a:r>
          </a:p>
          <a:p>
            <a:r>
              <a:rPr lang="de-DE" sz="1100" dirty="0">
                <a:latin typeface="RotisSemiSans" pitchFamily="34" charset="0"/>
              </a:rPr>
              <a:t>09126 Chemnitz</a:t>
            </a:r>
          </a:p>
          <a:p>
            <a:endParaRPr lang="de-DE" sz="500" dirty="0">
              <a:latin typeface="RotisSemiSans" pitchFamily="34" charset="0"/>
            </a:endParaRPr>
          </a:p>
          <a:p>
            <a:r>
              <a:rPr lang="de-DE" sz="1100" dirty="0">
                <a:latin typeface="RotisSemiSans" pitchFamily="34" charset="0"/>
              </a:rPr>
              <a:t>Ansprechpartnerin:</a:t>
            </a:r>
          </a:p>
          <a:p>
            <a:r>
              <a:rPr lang="de-DE" sz="1100" dirty="0">
                <a:latin typeface="RotisSemiSans" pitchFamily="34" charset="0"/>
              </a:rPr>
              <a:t>Frau Sylvia Thümmler</a:t>
            </a:r>
          </a:p>
          <a:p>
            <a:r>
              <a:rPr lang="de-DE" sz="1100" dirty="0">
                <a:latin typeface="RotisSemiSans" pitchFamily="34" charset="0"/>
              </a:rPr>
              <a:t>Telefon: 0371 533-1487		</a:t>
            </a:r>
          </a:p>
          <a:p>
            <a:r>
              <a:rPr lang="de-DE" sz="1100" dirty="0">
                <a:latin typeface="RotisSemiSans" pitchFamily="34" charset="0"/>
              </a:rPr>
              <a:t>Telefax: 0371 533-1449</a:t>
            </a:r>
            <a:endParaRPr lang="de-DE" sz="600" dirty="0">
              <a:latin typeface="RotisSemiSans" pitchFamily="34" charset="0"/>
            </a:endParaRPr>
          </a:p>
          <a:p>
            <a:r>
              <a:rPr lang="de-DE" sz="1100" dirty="0">
                <a:latin typeface="RotisSemiSans" pitchFamily="34" charset="0"/>
              </a:rPr>
              <a:t>Internet: www.ggg.de/kaufen</a:t>
            </a:r>
          </a:p>
          <a:p>
            <a:r>
              <a:rPr lang="de-DE" sz="1100" dirty="0">
                <a:latin typeface="RotisSemiSans" pitchFamily="34" charset="0"/>
              </a:rPr>
              <a:t>E-Mail: sylvia.thuemmler@ggg.de		</a:t>
            </a:r>
          </a:p>
          <a:p>
            <a:endParaRPr lang="de-DE" sz="1100" dirty="0">
              <a:latin typeface="RotisSemiSans" pitchFamily="34" charset="0"/>
            </a:endParaRPr>
          </a:p>
          <a:p>
            <a:endParaRPr lang="de-DE" sz="1100" dirty="0">
              <a:latin typeface="RotisSemiSans" pitchFamily="34" charset="0"/>
            </a:endParaRPr>
          </a:p>
          <a:p>
            <a:endParaRPr lang="de-DE" sz="1100" dirty="0">
              <a:latin typeface="RotisSemiSans" pitchFamily="34" charset="0"/>
            </a:endParaRPr>
          </a:p>
          <a:p>
            <a:endParaRPr lang="de-DE" sz="1100" dirty="0">
              <a:latin typeface="RotisSemiSans" pitchFamily="34" charset="0"/>
            </a:endParaRPr>
          </a:p>
          <a:p>
            <a:endParaRPr lang="de-DE" sz="1100" dirty="0">
              <a:latin typeface="RotisSemiSans" pitchFamily="34" charset="0"/>
            </a:endParaRPr>
          </a:p>
          <a:p>
            <a:endParaRPr lang="de-DE" sz="1100" dirty="0">
              <a:latin typeface="RotisSemiSans" pitchFamily="34" charset="0"/>
            </a:endParaRPr>
          </a:p>
        </p:txBody>
      </p:sp>
      <p:sp>
        <p:nvSpPr>
          <p:cNvPr id="20" name="Textfeld 19"/>
          <p:cNvSpPr txBox="1"/>
          <p:nvPr/>
        </p:nvSpPr>
        <p:spPr>
          <a:xfrm>
            <a:off x="522636" y="8238628"/>
            <a:ext cx="6766697" cy="384721"/>
          </a:xfrm>
          <a:prstGeom prst="rect">
            <a:avLst/>
          </a:prstGeom>
          <a:noFill/>
        </p:spPr>
        <p:txBody>
          <a:bodyPr wrap="square" rtlCol="0">
            <a:spAutoFit/>
          </a:bodyPr>
          <a:lstStyle/>
          <a:p>
            <a:pPr marL="0" lvl="2" algn="just"/>
            <a:r>
              <a:rPr lang="de-DE" sz="900" dirty="0">
                <a:latin typeface="Arial" pitchFamily="34" charset="0"/>
                <a:cs typeface="Arial" pitchFamily="34" charset="0"/>
              </a:rPr>
              <a:t>Das Immobilienangebot ist freibleibend. Für die Richtigkeit und Vollständigkeit der Angaben wird keine Haftung übernommen</a:t>
            </a:r>
            <a:r>
              <a:rPr lang="de-DE" sz="900" b="1" dirty="0">
                <a:latin typeface="Arial" pitchFamily="34" charset="0"/>
                <a:cs typeface="Arial" pitchFamily="34" charset="0"/>
              </a:rPr>
              <a:t>. </a:t>
            </a:r>
          </a:p>
          <a:p>
            <a:pPr algn="just"/>
            <a:endParaRPr lang="de-DE" sz="1000" dirty="0">
              <a:latin typeface="RotisSemiSans" pitchFamily="34" charset="0"/>
            </a:endParaRPr>
          </a:p>
        </p:txBody>
      </p:sp>
      <p:sp>
        <p:nvSpPr>
          <p:cNvPr id="21" name="Textfeld 20">
            <a:extLst>
              <a:ext uri="{FF2B5EF4-FFF2-40B4-BE49-F238E27FC236}">
                <a16:creationId xmlns:a16="http://schemas.microsoft.com/office/drawing/2014/main" id="{0769FA43-CD7B-40ED-9697-20A5708C0A29}"/>
              </a:ext>
            </a:extLst>
          </p:cNvPr>
          <p:cNvSpPr txBox="1"/>
          <p:nvPr/>
        </p:nvSpPr>
        <p:spPr>
          <a:xfrm>
            <a:off x="487952" y="2128108"/>
            <a:ext cx="6821071" cy="1569660"/>
          </a:xfrm>
          <a:prstGeom prst="rect">
            <a:avLst/>
          </a:prstGeom>
          <a:noFill/>
        </p:spPr>
        <p:txBody>
          <a:bodyPr wrap="square">
            <a:spAutoFit/>
          </a:bodyPr>
          <a:lstStyle/>
          <a:p>
            <a:pPr algn="just"/>
            <a:r>
              <a:rPr lang="de-DE" sz="1200" dirty="0">
                <a:effectLst/>
                <a:latin typeface="Calibri" panose="020F0502020204030204" pitchFamily="34" charset="0"/>
                <a:ea typeface="Calibri" panose="020F0502020204030204" pitchFamily="34" charset="0"/>
                <a:cs typeface="Calibri" panose="020F0502020204030204" pitchFamily="34" charset="0"/>
              </a:rPr>
              <a:t>Die Immobilie befindet sich am Rand des Stadtzentrums. Die Chemnitzer Innenstadt bietet vielfältige Möglichkeiten der aktiven Freizeitgestaltung. In der näheren Umgebung des Objektstandortes befinden sich verschiedene kulturelle Einrichtungen, wie die Stadthalle und die Oper, die Technische Universität mit der Zentralbibliothek, zahlreiche Museen, wie das Staatliche Museum für Archäologie Chemnitz (</a:t>
            </a:r>
            <a:r>
              <a:rPr lang="de-DE" sz="1200" dirty="0" err="1">
                <a:effectLst/>
                <a:latin typeface="Calibri" panose="020F0502020204030204" pitchFamily="34" charset="0"/>
                <a:ea typeface="Calibri" panose="020F0502020204030204" pitchFamily="34" charset="0"/>
                <a:cs typeface="Calibri" panose="020F0502020204030204" pitchFamily="34" charset="0"/>
              </a:rPr>
              <a:t>smac</a:t>
            </a:r>
            <a:r>
              <a:rPr lang="de-DE" sz="1200" dirty="0">
                <a:effectLst/>
                <a:latin typeface="Calibri" panose="020F0502020204030204" pitchFamily="34" charset="0"/>
                <a:ea typeface="Calibri" panose="020F0502020204030204" pitchFamily="34" charset="0"/>
                <a:cs typeface="Calibri" panose="020F0502020204030204" pitchFamily="34" charset="0"/>
              </a:rPr>
              <a:t>) oder die Kunstsammlungen am Theaterplatz. Das Stadtzentrum ist bekannt für zahlreiche Angebote an abwechslungsreichen Restaurants, Bars und Cafés. Außerdem haben sich in der Innenstadt in den vergangenen Jahren z. B. Kaufhäuser, bekannte Modeketten, Lebensmittelgeschäfte, Arztpraxen und weitere Einrichtungen des täglichen Bedarfs etabliert und sind in wenigen Minuten erreichbar.</a:t>
            </a:r>
            <a:endParaRPr lang="de-DE" sz="2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2" name="Textfeld 21">
            <a:extLst>
              <a:ext uri="{FF2B5EF4-FFF2-40B4-BE49-F238E27FC236}">
                <a16:creationId xmlns:a16="http://schemas.microsoft.com/office/drawing/2014/main" id="{9045EA7F-5552-4263-90B4-019A8D1648FD}"/>
              </a:ext>
            </a:extLst>
          </p:cNvPr>
          <p:cNvSpPr txBox="1"/>
          <p:nvPr/>
        </p:nvSpPr>
        <p:spPr>
          <a:xfrm>
            <a:off x="510972" y="4374877"/>
            <a:ext cx="6726043" cy="1384995"/>
          </a:xfrm>
          <a:prstGeom prst="rect">
            <a:avLst/>
          </a:prstGeom>
          <a:noFill/>
        </p:spPr>
        <p:txBody>
          <a:bodyPr wrap="square">
            <a:spAutoFit/>
          </a:bodyPr>
          <a:lstStyle/>
          <a:p>
            <a:pPr algn="just"/>
            <a:r>
              <a:rPr lang="de-DE" sz="1200" dirty="0">
                <a:effectLst/>
                <a:latin typeface="Calibri" panose="020F0502020204030204" pitchFamily="34" charset="0"/>
                <a:ea typeface="Calibri" panose="020F0502020204030204" pitchFamily="34" charset="0"/>
                <a:cs typeface="Calibri" panose="020F0502020204030204" pitchFamily="34" charset="0"/>
              </a:rPr>
              <a:t>Das viergeschossige, voll unterkellerte, einseitig freistehende, Wohnhaus mit teilweise ausgebautem Dachgeschoss wurde um 1886 als traditioneller Mauerwerksbau errichtet. Das Gebäude ist seit vielen Jahren leerstehend. Im Jahr 2015 wurden verschiedene Sicherungsmaßnahmen, z. B. Giebelsicherung und Abtragen eines Schornsteines, sowie Maßnahmen zur Schwammsanierung erfolgt. Aufgrund des langjährigen Leerstandes sind am und innerhalb des Gebäudes allumfassende Sanierungs-, Instandsetzungs- und Modernisierungsmaßnahmen erforderlich</a:t>
            </a:r>
          </a:p>
          <a:p>
            <a:pPr algn="just"/>
            <a:endParaRPr lang="de-DE" sz="1200" dirty="0"/>
          </a:p>
        </p:txBody>
      </p:sp>
      <p:sp>
        <p:nvSpPr>
          <p:cNvPr id="24" name="Rechteck 23">
            <a:extLst>
              <a:ext uri="{FF2B5EF4-FFF2-40B4-BE49-F238E27FC236}">
                <a16:creationId xmlns:a16="http://schemas.microsoft.com/office/drawing/2014/main" id="{0F2DF6C4-9E6A-4F5D-A367-6F0F65B1D23D}"/>
              </a:ext>
            </a:extLst>
          </p:cNvPr>
          <p:cNvSpPr/>
          <p:nvPr/>
        </p:nvSpPr>
        <p:spPr>
          <a:xfrm>
            <a:off x="-1" y="5761095"/>
            <a:ext cx="7561263" cy="413982"/>
          </a:xfrm>
          <a:prstGeom prst="rect">
            <a:avLst/>
          </a:prstGeom>
          <a:solidFill>
            <a:srgbClr val="BDD773"/>
          </a:solidFill>
          <a:ln w="9525">
            <a:noFill/>
            <a:round/>
            <a:headEnd/>
            <a:tailEnd/>
          </a:ln>
        </p:spPr>
        <p:txBody>
          <a:bodyPr vert="horz" wrap="square" lIns="99176" tIns="49588" rIns="99176" bIns="49588" numCol="1" anchor="t" anchorCtr="0" compatLnSpc="1">
            <a:prstTxWarp prst="textNoShape">
              <a:avLst/>
            </a:prstTxWarp>
          </a:bodyPr>
          <a:lstStyle/>
          <a:p>
            <a:pPr>
              <a:spcBef>
                <a:spcPct val="0"/>
              </a:spcBef>
            </a:pPr>
            <a:r>
              <a:rPr lang="de-DE" sz="2000" b="1" kern="2500" cap="small" dirty="0">
                <a:latin typeface="RotisSemiSans" pitchFamily="34" charset="0"/>
              </a:rPr>
              <a:t>        </a:t>
            </a:r>
            <a:r>
              <a:rPr lang="de-DE" sz="2400" b="1" kern="2500" cap="small" dirty="0">
                <a:latin typeface="RotisSemiSans" pitchFamily="34" charset="0"/>
              </a:rPr>
              <a:t>Hinweise</a:t>
            </a:r>
          </a:p>
        </p:txBody>
      </p:sp>
      <p:sp>
        <p:nvSpPr>
          <p:cNvPr id="27" name="Rechteck 26">
            <a:extLst>
              <a:ext uri="{FF2B5EF4-FFF2-40B4-BE49-F238E27FC236}">
                <a16:creationId xmlns:a16="http://schemas.microsoft.com/office/drawing/2014/main" id="{47D7C905-8694-4572-9378-04EE4E80F91E}"/>
              </a:ext>
            </a:extLst>
          </p:cNvPr>
          <p:cNvSpPr/>
          <p:nvPr/>
        </p:nvSpPr>
        <p:spPr>
          <a:xfrm>
            <a:off x="-304" y="-33430"/>
            <a:ext cx="7615677" cy="1354696"/>
          </a:xfrm>
          <a:prstGeom prst="rect">
            <a:avLst/>
          </a:prstGeom>
          <a:solidFill>
            <a:srgbClr val="216921"/>
          </a:solidFill>
          <a:ln w="9525">
            <a:noFill/>
            <a:round/>
            <a:headEnd/>
            <a:tailEnd/>
          </a:ln>
        </p:spPr>
        <p:txBody>
          <a:bodyPr vert="horz" wrap="square" lIns="99176" tIns="49588" rIns="99176" bIns="49588" numCol="1" anchor="t" anchorCtr="0" compatLnSpc="1">
            <a:prstTxWarp prst="textNoShape">
              <a:avLst/>
            </a:prstTxWarp>
          </a:bodyPr>
          <a:lstStyle/>
          <a:p>
            <a:pPr algn="just"/>
            <a:r>
              <a:rPr lang="de-DE" dirty="0">
                <a:solidFill>
                  <a:schemeClr val="bg1"/>
                </a:solidFill>
                <a:latin typeface="RotisSemiSans" pitchFamily="34" charset="0"/>
              </a:rPr>
              <a:t>     </a:t>
            </a:r>
          </a:p>
          <a:p>
            <a:pPr algn="ctr"/>
            <a:r>
              <a:rPr lang="de-DE" sz="2400" dirty="0">
                <a:solidFill>
                  <a:schemeClr val="bg1"/>
                </a:solidFill>
                <a:latin typeface="RotisSemiSans" pitchFamily="34" charset="0"/>
              </a:rPr>
              <a:t>  Grundstück in Chemnitz</a:t>
            </a:r>
          </a:p>
          <a:p>
            <a:pPr algn="ctr"/>
            <a:r>
              <a:rPr lang="de-DE" sz="2400" dirty="0">
                <a:solidFill>
                  <a:schemeClr val="bg1"/>
                </a:solidFill>
                <a:latin typeface="RotisSemiSans" pitchFamily="34" charset="0"/>
              </a:rPr>
              <a:t>    Straße der Nationen 142</a:t>
            </a:r>
          </a:p>
        </p:txBody>
      </p:sp>
      <p:pic>
        <p:nvPicPr>
          <p:cNvPr id="3" name="Grafik 2">
            <a:extLst>
              <a:ext uri="{FF2B5EF4-FFF2-40B4-BE49-F238E27FC236}">
                <a16:creationId xmlns:a16="http://schemas.microsoft.com/office/drawing/2014/main" id="{54810E79-26B6-4335-B7F3-83843677B7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3573" y="8670289"/>
            <a:ext cx="1798320" cy="1801368"/>
          </a:xfrm>
          <a:prstGeom prst="rect">
            <a:avLst/>
          </a:prstGeom>
        </p:spPr>
      </p:pic>
      <p:sp>
        <p:nvSpPr>
          <p:cNvPr id="19" name="Textfeld 18">
            <a:extLst>
              <a:ext uri="{FF2B5EF4-FFF2-40B4-BE49-F238E27FC236}">
                <a16:creationId xmlns:a16="http://schemas.microsoft.com/office/drawing/2014/main" id="{F2F8FC08-534E-43D5-AD68-71BC1B0FF4DA}"/>
              </a:ext>
            </a:extLst>
          </p:cNvPr>
          <p:cNvSpPr txBox="1"/>
          <p:nvPr/>
        </p:nvSpPr>
        <p:spPr>
          <a:xfrm>
            <a:off x="522637" y="6199819"/>
            <a:ext cx="6644186" cy="1538883"/>
          </a:xfrm>
          <a:prstGeom prst="rect">
            <a:avLst/>
          </a:prstGeom>
          <a:noFill/>
        </p:spPr>
        <p:txBody>
          <a:bodyPr wrap="square" rtlCol="0">
            <a:spAutoFit/>
          </a:bodyPr>
          <a:lstStyle/>
          <a:p>
            <a:pPr algn="just"/>
            <a:r>
              <a:rPr lang="de-DE" sz="1200" dirty="0">
                <a:effectLst/>
                <a:latin typeface="Calibri" panose="020F0502020204030204" pitchFamily="34" charset="0"/>
                <a:ea typeface="Calibri" panose="020F0502020204030204" pitchFamily="34" charset="0"/>
                <a:cs typeface="Calibri" panose="020F0502020204030204" pitchFamily="34" charset="0"/>
              </a:rPr>
              <a:t>Die GGG ermöglicht mit diesem Immobilienangebot den Interessenten die Abgabe einer Interessensbekundung am Kauf des Grundstückes zum angegebenen Kaufpreis. Auf Anfrage erhalten die Interessenten weitere Unterlagen. Mit der Abgabe einer Interessensbekundung entsteht kein Anspruch auf Abschluss eines Kaufvertrages. </a:t>
            </a:r>
          </a:p>
          <a:p>
            <a:pPr algn="just"/>
            <a:endParaRPr lang="de-DE" sz="1200" dirty="0">
              <a:effectLst/>
              <a:latin typeface="Calibri" panose="020F0502020204030204" pitchFamily="34" charset="0"/>
              <a:ea typeface="Calibri" panose="020F0502020204030204" pitchFamily="34" charset="0"/>
              <a:cs typeface="Calibri" panose="020F0502020204030204" pitchFamily="34" charset="0"/>
            </a:endParaRPr>
          </a:p>
          <a:p>
            <a:pPr algn="just"/>
            <a:r>
              <a:rPr lang="de-DE" sz="1200" dirty="0">
                <a:effectLst/>
                <a:latin typeface="Calibri" panose="020F0502020204030204" pitchFamily="34" charset="0"/>
                <a:ea typeface="Calibri" panose="020F0502020204030204" pitchFamily="34" charset="0"/>
                <a:cs typeface="Calibri" panose="020F0502020204030204" pitchFamily="34" charset="0"/>
              </a:rPr>
              <a:t>Sofern bis zum </a:t>
            </a:r>
            <a:r>
              <a:rPr lang="de-DE" sz="1200" b="1" dirty="0">
                <a:effectLst/>
                <a:latin typeface="Calibri" panose="020F0502020204030204" pitchFamily="34" charset="0"/>
                <a:ea typeface="Calibri" panose="020F0502020204030204" pitchFamily="34" charset="0"/>
                <a:cs typeface="Calibri" panose="020F0502020204030204" pitchFamily="34" charset="0"/>
              </a:rPr>
              <a:t>31.08.2021</a:t>
            </a:r>
            <a:r>
              <a:rPr lang="de-DE" sz="1200" dirty="0">
                <a:effectLst/>
                <a:latin typeface="Calibri" panose="020F0502020204030204" pitchFamily="34" charset="0"/>
                <a:ea typeface="Calibri" panose="020F0502020204030204" pitchFamily="34" charset="0"/>
                <a:cs typeface="Calibri" panose="020F0502020204030204" pitchFamily="34" charset="0"/>
              </a:rPr>
              <a:t> mehrere Interessensbekundungen eingehen, erfolgt die Einleitung eines Bieterverfahrens</a:t>
            </a:r>
            <a:r>
              <a:rPr lang="de-DE" sz="1000" dirty="0">
                <a:effectLst/>
                <a:latin typeface="Calibri" panose="020F0502020204030204" pitchFamily="34" charset="0"/>
                <a:ea typeface="Calibri" panose="020F0502020204030204" pitchFamily="34" charset="0"/>
                <a:cs typeface="Calibri" panose="020F0502020204030204" pitchFamily="34" charset="0"/>
              </a:rPr>
              <a:t>.</a:t>
            </a:r>
          </a:p>
          <a:p>
            <a:pPr algn="just"/>
            <a:endParaRPr lang="de-DE" sz="1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3" name="Textfeld 22">
            <a:extLst>
              <a:ext uri="{FF2B5EF4-FFF2-40B4-BE49-F238E27FC236}">
                <a16:creationId xmlns:a16="http://schemas.microsoft.com/office/drawing/2014/main" id="{8DAC183D-5930-4515-8228-823022E64DDC}"/>
              </a:ext>
            </a:extLst>
          </p:cNvPr>
          <p:cNvSpPr txBox="1"/>
          <p:nvPr/>
        </p:nvSpPr>
        <p:spPr>
          <a:xfrm>
            <a:off x="522637" y="7616398"/>
            <a:ext cx="6567021" cy="430887"/>
          </a:xfrm>
          <a:prstGeom prst="rect">
            <a:avLst/>
          </a:prstGeom>
          <a:noFill/>
        </p:spPr>
        <p:txBody>
          <a:bodyPr wrap="square" rtlCol="0">
            <a:spAutoFit/>
          </a:bodyPr>
          <a:lstStyle/>
          <a:p>
            <a:pPr algn="just"/>
            <a:r>
              <a:rPr lang="de-DE" sz="1200" dirty="0">
                <a:effectLst/>
                <a:latin typeface="Calibri" panose="020F0502020204030204" pitchFamily="34" charset="0"/>
                <a:ea typeface="Calibri" panose="020F0502020204030204" pitchFamily="34" charset="0"/>
                <a:cs typeface="Calibri" panose="020F0502020204030204" pitchFamily="34" charset="0"/>
              </a:rPr>
              <a:t>Das Objekt Straße der Nationen 142 wird in dem vorhandenem Zustand verkauft. </a:t>
            </a:r>
          </a:p>
          <a:p>
            <a:pPr algn="just"/>
            <a:endParaRPr lang="de-DE" sz="1000" dirty="0">
              <a:latin typeface="RotisSemiSans" pitchFamily="34" charset="0"/>
            </a:endParaRPr>
          </a:p>
        </p:txBody>
      </p:sp>
      <p:sp>
        <p:nvSpPr>
          <p:cNvPr id="30" name="Textfeld 29">
            <a:extLst>
              <a:ext uri="{FF2B5EF4-FFF2-40B4-BE49-F238E27FC236}">
                <a16:creationId xmlns:a16="http://schemas.microsoft.com/office/drawing/2014/main" id="{E5A035A1-02DE-44D9-ADFB-98312B633EAF}"/>
              </a:ext>
            </a:extLst>
          </p:cNvPr>
          <p:cNvSpPr txBox="1"/>
          <p:nvPr/>
        </p:nvSpPr>
        <p:spPr>
          <a:xfrm>
            <a:off x="522637" y="7903269"/>
            <a:ext cx="4789806" cy="288032"/>
          </a:xfrm>
          <a:prstGeom prst="rect">
            <a:avLst/>
          </a:prstGeom>
          <a:noFill/>
        </p:spPr>
        <p:txBody>
          <a:bodyPr wrap="square" rtlCol="0">
            <a:spAutoFit/>
          </a:bodyPr>
          <a:lstStyle/>
          <a:p>
            <a:pPr algn="just"/>
            <a:r>
              <a:rPr lang="de-DE" sz="1200" dirty="0">
                <a:effectLst/>
                <a:latin typeface="Calibri" panose="020F0502020204030204" pitchFamily="34" charset="0"/>
                <a:ea typeface="Calibri" panose="020F0502020204030204" pitchFamily="34" charset="0"/>
                <a:cs typeface="Calibri" panose="020F0502020204030204" pitchFamily="34" charset="0"/>
              </a:rPr>
              <a:t>Das Angebot ist provisionsfrei.</a:t>
            </a:r>
            <a:endParaRPr lang="de-DE" sz="1200" dirty="0">
              <a:latin typeface="RotisSemiSans" pitchFamily="34" charset="0"/>
            </a:endParaRPr>
          </a:p>
        </p:txBody>
      </p:sp>
    </p:spTree>
    <p:extLst>
      <p:ext uri="{BB962C8B-B14F-4D97-AF65-F5344CB8AC3E}">
        <p14:creationId xmlns:p14="http://schemas.microsoft.com/office/powerpoint/2010/main" val="4042693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8AE02C9-C116-4BE4-A4CD-83F79C810C7B}"/>
              </a:ext>
            </a:extLst>
          </p:cNvPr>
          <p:cNvSpPr/>
          <p:nvPr/>
        </p:nvSpPr>
        <p:spPr>
          <a:xfrm>
            <a:off x="-1" y="8496306"/>
            <a:ext cx="7561264" cy="2125657"/>
          </a:xfrm>
          <a:prstGeom prst="rect">
            <a:avLst/>
          </a:prstGeom>
          <a:solidFill>
            <a:schemeClr val="bg1">
              <a:lumMod val="85000"/>
            </a:schemeClr>
          </a:solidFill>
          <a:ln w="9525">
            <a:noFill/>
            <a:miter lim="800000"/>
            <a:headEnd/>
            <a:tailEnd/>
          </a:ln>
        </p:spPr>
        <p:txBody>
          <a:bodyPr vert="horz" wrap="square" lIns="99176" tIns="49588" rIns="99176" bIns="49588" numCol="1" anchor="t" anchorCtr="0" compatLnSpc="1">
            <a:prstTxWarp prst="textNoShape">
              <a:avLst/>
            </a:prstTxWarp>
          </a:bodyPr>
          <a:lstStyle/>
          <a:p>
            <a:r>
              <a:rPr lang="de-DE" sz="1200" b="1" dirty="0">
                <a:latin typeface="RotisSemiSans" pitchFamily="34" charset="0"/>
              </a:rPr>
              <a:t>          Grundstücks- und Gebäudewirtschafts-Gesellschaft </a:t>
            </a:r>
            <a:r>
              <a:rPr lang="de-DE" sz="1200" b="1" dirty="0" err="1">
                <a:latin typeface="RotisSemiSans" pitchFamily="34" charset="0"/>
              </a:rPr>
              <a:t>m.b.H</a:t>
            </a:r>
            <a:r>
              <a:rPr lang="de-DE" sz="1200" b="1" dirty="0">
                <a:latin typeface="RotisSemiSans" pitchFamily="34" charset="0"/>
              </a:rPr>
              <a:t>.</a:t>
            </a:r>
          </a:p>
          <a:p>
            <a:r>
              <a:rPr lang="de-DE" sz="1200" dirty="0">
                <a:latin typeface="RotisSemiSans" pitchFamily="34" charset="0"/>
              </a:rPr>
              <a:t>          Hauptabteilung Stadt- und Projektentwicklung   </a:t>
            </a:r>
          </a:p>
          <a:p>
            <a:r>
              <a:rPr lang="de-DE" sz="1200" dirty="0">
                <a:latin typeface="RotisSemiSans" pitchFamily="34" charset="0"/>
              </a:rPr>
              <a:t>          </a:t>
            </a:r>
            <a:r>
              <a:rPr lang="de-DE" sz="1200" dirty="0" err="1">
                <a:latin typeface="RotisSemiSans" pitchFamily="34" charset="0"/>
              </a:rPr>
              <a:t>Clausstraße</a:t>
            </a:r>
            <a:r>
              <a:rPr lang="de-DE" sz="1200" dirty="0">
                <a:latin typeface="RotisSemiSans" pitchFamily="34" charset="0"/>
              </a:rPr>
              <a:t> 10/12</a:t>
            </a:r>
          </a:p>
          <a:p>
            <a:r>
              <a:rPr lang="de-DE" sz="1200" dirty="0">
                <a:latin typeface="RotisSemiSans" pitchFamily="34" charset="0"/>
              </a:rPr>
              <a:t>          09126 Chemnitz</a:t>
            </a:r>
          </a:p>
          <a:p>
            <a:endParaRPr lang="de-DE" sz="600" dirty="0">
              <a:latin typeface="RotisSemiSans" pitchFamily="34" charset="0"/>
            </a:endParaRPr>
          </a:p>
          <a:p>
            <a:r>
              <a:rPr lang="de-DE" sz="1200" dirty="0">
                <a:latin typeface="RotisSemiSans" pitchFamily="34" charset="0"/>
              </a:rPr>
              <a:t>         Ansprechpartnerin:</a:t>
            </a:r>
          </a:p>
          <a:p>
            <a:r>
              <a:rPr lang="de-DE" sz="1200" dirty="0">
                <a:latin typeface="RotisSemiSans" pitchFamily="34" charset="0"/>
              </a:rPr>
              <a:t>         Frau Sylvia Thümmler</a:t>
            </a:r>
          </a:p>
          <a:p>
            <a:r>
              <a:rPr lang="de-DE" sz="1200" dirty="0">
                <a:latin typeface="RotisSemiSans" pitchFamily="34" charset="0"/>
              </a:rPr>
              <a:t>         Telefon: 0371 533-1487		</a:t>
            </a:r>
          </a:p>
          <a:p>
            <a:r>
              <a:rPr lang="de-DE" sz="1200" dirty="0">
                <a:latin typeface="RotisSemiSans" pitchFamily="34" charset="0"/>
              </a:rPr>
              <a:t>         Telefax: 0371 533-1449</a:t>
            </a:r>
            <a:r>
              <a:rPr lang="de-DE" sz="700" dirty="0">
                <a:latin typeface="RotisSemiSans" pitchFamily="34" charset="0"/>
              </a:rPr>
              <a:t>  </a:t>
            </a:r>
          </a:p>
          <a:p>
            <a:r>
              <a:rPr lang="de-DE" sz="1200" dirty="0">
                <a:latin typeface="RotisSemiSans" pitchFamily="34" charset="0"/>
              </a:rPr>
              <a:t>         Internet: www.ggg.de/kaufen</a:t>
            </a:r>
          </a:p>
          <a:p>
            <a:r>
              <a:rPr lang="de-DE" sz="1200" dirty="0">
                <a:latin typeface="RotisSemiSans" pitchFamily="34" charset="0"/>
              </a:rPr>
              <a:t>         E-Mail: sylvia.thuemmler@ggg.de		</a:t>
            </a:r>
          </a:p>
        </p:txBody>
      </p:sp>
      <p:sp>
        <p:nvSpPr>
          <p:cNvPr id="3" name="Textfeld 2">
            <a:extLst>
              <a:ext uri="{FF2B5EF4-FFF2-40B4-BE49-F238E27FC236}">
                <a16:creationId xmlns:a16="http://schemas.microsoft.com/office/drawing/2014/main" id="{E2177B2F-8EF7-4FB6-8362-7C2AC73423AB}"/>
              </a:ext>
            </a:extLst>
          </p:cNvPr>
          <p:cNvSpPr txBox="1"/>
          <p:nvPr/>
        </p:nvSpPr>
        <p:spPr>
          <a:xfrm>
            <a:off x="3276822" y="8299603"/>
            <a:ext cx="6572296" cy="1169551"/>
          </a:xfrm>
          <a:prstGeom prst="rect">
            <a:avLst/>
          </a:prstGeom>
          <a:noFill/>
        </p:spPr>
        <p:txBody>
          <a:bodyPr wrap="square" rtlCol="0">
            <a:spAutoFit/>
          </a:bodyPr>
          <a:lstStyle/>
          <a:p>
            <a:pPr marL="0" lvl="2" algn="just"/>
            <a:endParaRPr lang="de-DE" sz="1000" dirty="0">
              <a:latin typeface="RotisSemiSans" pitchFamily="34" charset="0"/>
              <a:cs typeface="Arial" pitchFamily="34" charset="0"/>
            </a:endParaRPr>
          </a:p>
          <a:p>
            <a:pPr marL="0" lvl="2" algn="just"/>
            <a:endParaRPr lang="de-DE" sz="1000" b="1" dirty="0">
              <a:solidFill>
                <a:srgbClr val="000000"/>
              </a:solidFill>
              <a:latin typeface="RotisSemiSans" pitchFamily="34" charset="0"/>
              <a:ea typeface="Times New Roman" pitchFamily="18" charset="0"/>
              <a:cs typeface="Arial" pitchFamily="34" charset="0"/>
            </a:endParaRPr>
          </a:p>
          <a:p>
            <a:pPr marL="0" lvl="2" algn="just"/>
            <a:endParaRPr lang="de-DE" sz="1000" b="1" dirty="0">
              <a:solidFill>
                <a:srgbClr val="000000"/>
              </a:solidFill>
              <a:latin typeface="RotisSemiSans" pitchFamily="34" charset="0"/>
              <a:ea typeface="Times New Roman" pitchFamily="18" charset="0"/>
              <a:cs typeface="Arial" pitchFamily="34" charset="0"/>
            </a:endParaRPr>
          </a:p>
          <a:p>
            <a:pPr marL="0" lvl="2" algn="just"/>
            <a:endParaRPr lang="de-DE" sz="1000" b="1" dirty="0">
              <a:solidFill>
                <a:srgbClr val="000000"/>
              </a:solidFill>
              <a:latin typeface="RotisSemiSans" pitchFamily="34" charset="0"/>
              <a:ea typeface="Times New Roman" pitchFamily="18" charset="0"/>
              <a:cs typeface="Arial" pitchFamily="34" charset="0"/>
            </a:endParaRPr>
          </a:p>
          <a:p>
            <a:pPr marL="0" lvl="2" algn="just"/>
            <a:endParaRPr lang="de-DE" sz="1000" dirty="0">
              <a:latin typeface="RotisSemiSans" pitchFamily="34" charset="0"/>
              <a:cs typeface="Arial" pitchFamily="34" charset="0"/>
            </a:endParaRPr>
          </a:p>
          <a:p>
            <a:pPr marL="0" lvl="2" algn="just"/>
            <a:endParaRPr lang="de-DE" sz="1000" dirty="0">
              <a:latin typeface="RotisSemiSans" pitchFamily="34" charset="0"/>
              <a:cs typeface="Arial" pitchFamily="34" charset="0"/>
            </a:endParaRPr>
          </a:p>
          <a:p>
            <a:pPr marL="0" lvl="2" algn="just"/>
            <a:endParaRPr lang="de-DE" sz="1000" dirty="0">
              <a:latin typeface="RotisSemiSans" pitchFamily="34" charset="0"/>
              <a:cs typeface="Arial" pitchFamily="34" charset="0"/>
            </a:endParaRPr>
          </a:p>
        </p:txBody>
      </p:sp>
      <p:sp>
        <p:nvSpPr>
          <p:cNvPr id="12" name="Rechteck 11">
            <a:extLst>
              <a:ext uri="{FF2B5EF4-FFF2-40B4-BE49-F238E27FC236}">
                <a16:creationId xmlns:a16="http://schemas.microsoft.com/office/drawing/2014/main" id="{0C0332EC-515A-4A71-89F0-A690744892A0}"/>
              </a:ext>
            </a:extLst>
          </p:cNvPr>
          <p:cNvSpPr/>
          <p:nvPr/>
        </p:nvSpPr>
        <p:spPr>
          <a:xfrm>
            <a:off x="0" y="-157968"/>
            <a:ext cx="7561262" cy="1292485"/>
          </a:xfrm>
          <a:prstGeom prst="rect">
            <a:avLst/>
          </a:prstGeom>
          <a:solidFill>
            <a:srgbClr val="216921"/>
          </a:solidFill>
          <a:ln w="9525">
            <a:noFill/>
            <a:round/>
            <a:headEnd/>
            <a:tailEnd/>
          </a:ln>
        </p:spPr>
        <p:txBody>
          <a:bodyPr vert="horz" wrap="square" lIns="99176" tIns="49588" rIns="99176" bIns="49588" numCol="1" anchor="t" anchorCtr="0" compatLnSpc="1">
            <a:prstTxWarp prst="textNoShape">
              <a:avLst/>
            </a:prstTxWarp>
          </a:bodyPr>
          <a:lstStyle/>
          <a:p>
            <a:endParaRPr lang="de-DE" dirty="0">
              <a:solidFill>
                <a:schemeClr val="tx1"/>
              </a:solidFill>
            </a:endParaRPr>
          </a:p>
        </p:txBody>
      </p:sp>
      <p:sp>
        <p:nvSpPr>
          <p:cNvPr id="13" name="Textfeld 12">
            <a:extLst>
              <a:ext uri="{FF2B5EF4-FFF2-40B4-BE49-F238E27FC236}">
                <a16:creationId xmlns:a16="http://schemas.microsoft.com/office/drawing/2014/main" id="{F74947EE-9EBE-476A-A5AC-11094A9B2BE0}"/>
              </a:ext>
            </a:extLst>
          </p:cNvPr>
          <p:cNvSpPr txBox="1"/>
          <p:nvPr/>
        </p:nvSpPr>
        <p:spPr>
          <a:xfrm>
            <a:off x="468263" y="-161627"/>
            <a:ext cx="6752762" cy="1569660"/>
          </a:xfrm>
          <a:prstGeom prst="rect">
            <a:avLst/>
          </a:prstGeom>
          <a:noFill/>
        </p:spPr>
        <p:txBody>
          <a:bodyPr wrap="square" rtlCol="0">
            <a:spAutoFit/>
          </a:bodyPr>
          <a:lstStyle/>
          <a:p>
            <a:pPr algn="just"/>
            <a:endParaRPr lang="de-DE" sz="2400" dirty="0">
              <a:solidFill>
                <a:schemeClr val="bg1"/>
              </a:solidFill>
              <a:latin typeface="RotisSemiSans" pitchFamily="34" charset="0"/>
            </a:endParaRPr>
          </a:p>
          <a:p>
            <a:pPr algn="ctr"/>
            <a:r>
              <a:rPr lang="de-DE" sz="2400" dirty="0">
                <a:solidFill>
                  <a:schemeClr val="bg1"/>
                </a:solidFill>
                <a:latin typeface="RotisSemiSans" pitchFamily="34" charset="0"/>
              </a:rPr>
              <a:t>Grundstück in Chemnitz </a:t>
            </a:r>
          </a:p>
          <a:p>
            <a:pPr algn="ctr"/>
            <a:r>
              <a:rPr lang="de-DE" sz="2400" dirty="0">
                <a:solidFill>
                  <a:schemeClr val="bg1"/>
                </a:solidFill>
                <a:latin typeface="RotisSemiSans" pitchFamily="34" charset="0"/>
              </a:rPr>
              <a:t>  Straße der Nationen 142</a:t>
            </a:r>
          </a:p>
          <a:p>
            <a:pPr algn="just"/>
            <a:endParaRPr lang="de-DE" sz="2400" dirty="0">
              <a:solidFill>
                <a:schemeClr val="bg1"/>
              </a:solidFill>
              <a:latin typeface="RotisSemiSans" pitchFamily="34" charset="0"/>
            </a:endParaRPr>
          </a:p>
        </p:txBody>
      </p:sp>
      <p:sp>
        <p:nvSpPr>
          <p:cNvPr id="17" name="Textfeld 16">
            <a:extLst>
              <a:ext uri="{FF2B5EF4-FFF2-40B4-BE49-F238E27FC236}">
                <a16:creationId xmlns:a16="http://schemas.microsoft.com/office/drawing/2014/main" id="{A868E61C-D203-4627-882F-1DF4360F7667}"/>
              </a:ext>
            </a:extLst>
          </p:cNvPr>
          <p:cNvSpPr txBox="1"/>
          <p:nvPr/>
        </p:nvSpPr>
        <p:spPr>
          <a:xfrm>
            <a:off x="396255" y="8191301"/>
            <a:ext cx="7395028" cy="215444"/>
          </a:xfrm>
          <a:prstGeom prst="rect">
            <a:avLst/>
          </a:prstGeom>
          <a:noFill/>
        </p:spPr>
        <p:txBody>
          <a:bodyPr wrap="square">
            <a:spAutoFit/>
          </a:bodyPr>
          <a:lstStyle/>
          <a:p>
            <a:pPr marL="0" lvl="2" algn="just"/>
            <a:r>
              <a:rPr lang="de-DE" sz="800" dirty="0">
                <a:latin typeface="Arial" pitchFamily="34" charset="0"/>
                <a:cs typeface="Arial" pitchFamily="34" charset="0"/>
              </a:rPr>
              <a:t>Das Immobilienangebot ist freibleibend. Für die Richtigkeit und Vollständigkeit der Angaben wird keine Haftung übernommen.  </a:t>
            </a:r>
          </a:p>
        </p:txBody>
      </p:sp>
      <p:pic>
        <p:nvPicPr>
          <p:cNvPr id="5" name="Grafik 4">
            <a:extLst>
              <a:ext uri="{FF2B5EF4-FFF2-40B4-BE49-F238E27FC236}">
                <a16:creationId xmlns:a16="http://schemas.microsoft.com/office/drawing/2014/main" id="{55313E87-FEBF-48DF-8B46-50A00C6AA3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5693" y="8658450"/>
            <a:ext cx="1798320" cy="1801368"/>
          </a:xfrm>
          <a:prstGeom prst="rect">
            <a:avLst/>
          </a:prstGeom>
        </p:spPr>
      </p:pic>
      <p:pic>
        <p:nvPicPr>
          <p:cNvPr id="6" name="Grafik 5">
            <a:extLst>
              <a:ext uri="{FF2B5EF4-FFF2-40B4-BE49-F238E27FC236}">
                <a16:creationId xmlns:a16="http://schemas.microsoft.com/office/drawing/2014/main" id="{26E0D84F-81B2-4E31-B5CB-E6CC706D162F}"/>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r="28556"/>
          <a:stretch/>
        </p:blipFill>
        <p:spPr>
          <a:xfrm rot="5400000">
            <a:off x="271318" y="2266045"/>
            <a:ext cx="6752720" cy="4918670"/>
          </a:xfrm>
          <a:prstGeom prst="rect">
            <a:avLst/>
          </a:prstGeom>
          <a:ln w="28575">
            <a:solidFill>
              <a:schemeClr val="bg1">
                <a:lumMod val="65000"/>
              </a:schemeClr>
            </a:solidFill>
          </a:ln>
        </p:spPr>
      </p:pic>
      <p:sp>
        <p:nvSpPr>
          <p:cNvPr id="8" name="Textfeld 7">
            <a:extLst>
              <a:ext uri="{FF2B5EF4-FFF2-40B4-BE49-F238E27FC236}">
                <a16:creationId xmlns:a16="http://schemas.microsoft.com/office/drawing/2014/main" id="{A38ADA7C-42A4-4CFE-9687-EDCA50DC4AD9}"/>
              </a:ext>
            </a:extLst>
          </p:cNvPr>
          <p:cNvSpPr txBox="1"/>
          <p:nvPr/>
        </p:nvSpPr>
        <p:spPr>
          <a:xfrm rot="1448662">
            <a:off x="3067981" y="4619102"/>
            <a:ext cx="1599500" cy="230832"/>
          </a:xfrm>
          <a:prstGeom prst="rect">
            <a:avLst/>
          </a:prstGeom>
          <a:noFill/>
        </p:spPr>
        <p:txBody>
          <a:bodyPr wrap="square" rtlCol="0">
            <a:spAutoFit/>
          </a:bodyPr>
          <a:lstStyle/>
          <a:p>
            <a:pPr algn="just"/>
            <a:r>
              <a:rPr lang="de-DE" sz="900" dirty="0">
                <a:latin typeface="RotisSemiSans" pitchFamily="34" charset="0"/>
              </a:rPr>
              <a:t>Straße der Nationen</a:t>
            </a:r>
          </a:p>
        </p:txBody>
      </p:sp>
      <p:sp>
        <p:nvSpPr>
          <p:cNvPr id="9" name="Textfeld 8">
            <a:extLst>
              <a:ext uri="{FF2B5EF4-FFF2-40B4-BE49-F238E27FC236}">
                <a16:creationId xmlns:a16="http://schemas.microsoft.com/office/drawing/2014/main" id="{B57A76DA-D3B0-4482-9964-41A5C2DA8D00}"/>
              </a:ext>
            </a:extLst>
          </p:cNvPr>
          <p:cNvSpPr txBox="1"/>
          <p:nvPr/>
        </p:nvSpPr>
        <p:spPr>
          <a:xfrm rot="5109680">
            <a:off x="1330444" y="1742307"/>
            <a:ext cx="853920" cy="230832"/>
          </a:xfrm>
          <a:prstGeom prst="rect">
            <a:avLst/>
          </a:prstGeom>
          <a:solidFill>
            <a:schemeClr val="bg1"/>
          </a:solidFill>
        </p:spPr>
        <p:txBody>
          <a:bodyPr wrap="square" rtlCol="0">
            <a:spAutoFit/>
          </a:bodyPr>
          <a:lstStyle/>
          <a:p>
            <a:pPr algn="just"/>
            <a:r>
              <a:rPr lang="de-DE" sz="900" dirty="0">
                <a:latin typeface="RotisSemiSans" pitchFamily="34" charset="0"/>
              </a:rPr>
              <a:t>Ottostraße</a:t>
            </a:r>
          </a:p>
        </p:txBody>
      </p:sp>
      <p:sp>
        <p:nvSpPr>
          <p:cNvPr id="10" name="Textfeld 9">
            <a:extLst>
              <a:ext uri="{FF2B5EF4-FFF2-40B4-BE49-F238E27FC236}">
                <a16:creationId xmlns:a16="http://schemas.microsoft.com/office/drawing/2014/main" id="{EE085EE0-D2FF-4D89-B569-598484140C86}"/>
              </a:ext>
            </a:extLst>
          </p:cNvPr>
          <p:cNvSpPr txBox="1"/>
          <p:nvPr/>
        </p:nvSpPr>
        <p:spPr>
          <a:xfrm rot="21073846">
            <a:off x="2929081" y="1415230"/>
            <a:ext cx="864096" cy="230832"/>
          </a:xfrm>
          <a:prstGeom prst="rect">
            <a:avLst/>
          </a:prstGeom>
          <a:solidFill>
            <a:schemeClr val="bg1"/>
          </a:solidFill>
        </p:spPr>
        <p:txBody>
          <a:bodyPr wrap="square" rtlCol="0">
            <a:spAutoFit/>
          </a:bodyPr>
          <a:lstStyle/>
          <a:p>
            <a:pPr algn="just"/>
            <a:r>
              <a:rPr lang="de-DE" sz="900" dirty="0">
                <a:latin typeface="RotisSemiSans" pitchFamily="34" charset="0"/>
              </a:rPr>
              <a:t>Agnesstraße</a:t>
            </a:r>
          </a:p>
        </p:txBody>
      </p:sp>
    </p:spTree>
    <p:extLst>
      <p:ext uri="{BB962C8B-B14F-4D97-AF65-F5344CB8AC3E}">
        <p14:creationId xmlns:p14="http://schemas.microsoft.com/office/powerpoint/2010/main" val="1118329445"/>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just">
          <a:defRPr sz="1000" dirty="0" smtClean="0">
            <a:latin typeface="RotisSemiSans"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606</Words>
  <Application>Microsoft Office PowerPoint</Application>
  <PresentationFormat>Benutzerdefiniert</PresentationFormat>
  <Paragraphs>110</Paragraphs>
  <Slides>4</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vt:i4>
      </vt:variant>
    </vt:vector>
  </HeadingPairs>
  <TitlesOfParts>
    <vt:vector size="8" baseType="lpstr">
      <vt:lpstr>Arial</vt:lpstr>
      <vt:lpstr>Calibri</vt:lpstr>
      <vt:lpstr>RotisSemiSans</vt:lpstr>
      <vt:lpstr>Larissa-Design</vt:lpstr>
      <vt:lpstr>PowerPoint-Präsentation</vt:lpstr>
      <vt:lpstr>PowerPoint-Präsentation</vt:lpstr>
      <vt:lpstr>PowerPoint-Präsentation</vt:lpstr>
      <vt:lpstr>PowerPoint-Präsentation</vt:lpstr>
    </vt:vector>
  </TitlesOfParts>
  <Company>GGGm.b.H.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255</dc:creator>
  <cp:lastModifiedBy>Thümmler, Sylvia</cp:lastModifiedBy>
  <cp:revision>217</cp:revision>
  <cp:lastPrinted>2021-06-29T08:33:17Z</cp:lastPrinted>
  <dcterms:created xsi:type="dcterms:W3CDTF">2011-09-23T09:22:42Z</dcterms:created>
  <dcterms:modified xsi:type="dcterms:W3CDTF">2021-06-29T15:22:52Z</dcterms:modified>
</cp:coreProperties>
</file>