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3" r:id="rId2"/>
    <p:sldId id="265" r:id="rId3"/>
    <p:sldId id="270" r:id="rId4"/>
    <p:sldId id="274" r:id="rId5"/>
  </p:sldIdLst>
  <p:sldSz cx="7561263" cy="10621963"/>
  <p:notesSz cx="6858000" cy="9926638"/>
  <p:defaultTextStyle>
    <a:defPPr>
      <a:defRPr lang="de-DE"/>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6">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BDD784"/>
    <a:srgbClr val="007931"/>
    <a:srgbClr val="A6A6A6"/>
    <a:srgbClr val="216921"/>
    <a:srgbClr val="BDD773"/>
    <a:srgbClr val="218A42"/>
    <a:srgbClr val="AECA56"/>
    <a:srgbClr val="FFFFB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p:cViewPr varScale="1">
        <p:scale>
          <a:sx n="70" d="100"/>
          <a:sy n="70" d="100"/>
        </p:scale>
        <p:origin x="3822" y="60"/>
      </p:cViewPr>
      <p:guideLst>
        <p:guide orient="horz" pos="3346"/>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72004" cy="497333"/>
          </a:xfrm>
          <a:prstGeom prst="rect">
            <a:avLst/>
          </a:prstGeom>
        </p:spPr>
        <p:txBody>
          <a:bodyPr vert="horz" lIns="88541" tIns="44271" rIns="88541" bIns="44271" rtlCol="0"/>
          <a:lstStyle>
            <a:lvl1pPr algn="l">
              <a:defRPr sz="1200"/>
            </a:lvl1pPr>
          </a:lstStyle>
          <a:p>
            <a:endParaRPr lang="de-DE"/>
          </a:p>
        </p:txBody>
      </p:sp>
      <p:sp>
        <p:nvSpPr>
          <p:cNvPr id="3" name="Datumsplatzhalter 2"/>
          <p:cNvSpPr>
            <a:spLocks noGrp="1"/>
          </p:cNvSpPr>
          <p:nvPr>
            <p:ph type="dt" idx="1"/>
          </p:nvPr>
        </p:nvSpPr>
        <p:spPr>
          <a:xfrm>
            <a:off x="3884463" y="1"/>
            <a:ext cx="2972004" cy="497333"/>
          </a:xfrm>
          <a:prstGeom prst="rect">
            <a:avLst/>
          </a:prstGeom>
        </p:spPr>
        <p:txBody>
          <a:bodyPr vert="horz" lIns="88541" tIns="44271" rIns="88541" bIns="44271" rtlCol="0"/>
          <a:lstStyle>
            <a:lvl1pPr algn="r">
              <a:defRPr sz="1200"/>
            </a:lvl1pPr>
          </a:lstStyle>
          <a:p>
            <a:fld id="{0AD2B866-A09F-44E6-AACC-B8758AC794F4}" type="datetimeFigureOut">
              <a:rPr lang="de-DE" smtClean="0"/>
              <a:t>08.09.2021</a:t>
            </a:fld>
            <a:endParaRPr lang="de-DE"/>
          </a:p>
        </p:txBody>
      </p:sp>
      <p:sp>
        <p:nvSpPr>
          <p:cNvPr id="4" name="Folienbildplatzhalter 3"/>
          <p:cNvSpPr>
            <a:spLocks noGrp="1" noRot="1" noChangeAspect="1"/>
          </p:cNvSpPr>
          <p:nvPr>
            <p:ph type="sldImg" idx="2"/>
          </p:nvPr>
        </p:nvSpPr>
        <p:spPr>
          <a:xfrm>
            <a:off x="2236788" y="1241425"/>
            <a:ext cx="2384425" cy="3349625"/>
          </a:xfrm>
          <a:prstGeom prst="rect">
            <a:avLst/>
          </a:prstGeom>
          <a:noFill/>
          <a:ln w="12700">
            <a:solidFill>
              <a:prstClr val="black"/>
            </a:solidFill>
          </a:ln>
        </p:spPr>
        <p:txBody>
          <a:bodyPr vert="horz" lIns="88541" tIns="44271" rIns="88541" bIns="44271" rtlCol="0" anchor="ctr"/>
          <a:lstStyle/>
          <a:p>
            <a:endParaRPr lang="de-DE"/>
          </a:p>
        </p:txBody>
      </p:sp>
      <p:sp>
        <p:nvSpPr>
          <p:cNvPr id="5" name="Notizenplatzhalter 4"/>
          <p:cNvSpPr>
            <a:spLocks noGrp="1"/>
          </p:cNvSpPr>
          <p:nvPr>
            <p:ph type="body" sz="quarter" idx="3"/>
          </p:nvPr>
        </p:nvSpPr>
        <p:spPr>
          <a:xfrm>
            <a:off x="685494" y="4777782"/>
            <a:ext cx="5487013" cy="3907834"/>
          </a:xfrm>
          <a:prstGeom prst="rect">
            <a:avLst/>
          </a:prstGeom>
        </p:spPr>
        <p:txBody>
          <a:bodyPr vert="horz" lIns="88541" tIns="44271" rIns="88541" bIns="4427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9305"/>
            <a:ext cx="2972004" cy="497333"/>
          </a:xfrm>
          <a:prstGeom prst="rect">
            <a:avLst/>
          </a:prstGeom>
        </p:spPr>
        <p:txBody>
          <a:bodyPr vert="horz" lIns="88541" tIns="44271" rIns="88541" bIns="44271" rtlCol="0" anchor="b"/>
          <a:lstStyle>
            <a:lvl1pPr algn="l">
              <a:defRPr sz="1200"/>
            </a:lvl1pPr>
          </a:lstStyle>
          <a:p>
            <a:endParaRPr lang="de-DE"/>
          </a:p>
        </p:txBody>
      </p:sp>
      <p:sp>
        <p:nvSpPr>
          <p:cNvPr id="7" name="Foliennummernplatzhalter 6"/>
          <p:cNvSpPr>
            <a:spLocks noGrp="1"/>
          </p:cNvSpPr>
          <p:nvPr>
            <p:ph type="sldNum" sz="quarter" idx="5"/>
          </p:nvPr>
        </p:nvSpPr>
        <p:spPr>
          <a:xfrm>
            <a:off x="3884463" y="9429305"/>
            <a:ext cx="2972004" cy="497333"/>
          </a:xfrm>
          <a:prstGeom prst="rect">
            <a:avLst/>
          </a:prstGeom>
        </p:spPr>
        <p:txBody>
          <a:bodyPr vert="horz" lIns="88541" tIns="44271" rIns="88541" bIns="44271" rtlCol="0" anchor="b"/>
          <a:lstStyle>
            <a:lvl1pPr algn="r">
              <a:defRPr sz="1200"/>
            </a:lvl1pPr>
          </a:lstStyle>
          <a:p>
            <a:fld id="{CA175F81-CF06-464F-8834-E6A83202CED5}" type="slidenum">
              <a:rPr lang="de-DE" smtClean="0"/>
              <a:t>‹Nr.›</a:t>
            </a:fld>
            <a:endParaRPr lang="de-DE"/>
          </a:p>
        </p:txBody>
      </p:sp>
    </p:spTree>
    <p:extLst>
      <p:ext uri="{BB962C8B-B14F-4D97-AF65-F5344CB8AC3E}">
        <p14:creationId xmlns:p14="http://schemas.microsoft.com/office/powerpoint/2010/main" val="73160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A175F81-CF06-464F-8834-E6A83202CED5}" type="slidenum">
              <a:rPr lang="de-DE" smtClean="0"/>
              <a:t>2</a:t>
            </a:fld>
            <a:endParaRPr lang="de-DE"/>
          </a:p>
        </p:txBody>
      </p:sp>
    </p:spTree>
    <p:extLst>
      <p:ext uri="{BB962C8B-B14F-4D97-AF65-F5344CB8AC3E}">
        <p14:creationId xmlns:p14="http://schemas.microsoft.com/office/powerpoint/2010/main" val="21729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67095" y="3299695"/>
            <a:ext cx="6427074" cy="2276838"/>
          </a:xfrm>
        </p:spPr>
        <p:txBody>
          <a:bodyPr/>
          <a:lstStyle/>
          <a:p>
            <a:r>
              <a:rPr lang="de-DE"/>
              <a:t>Titelmasterformat durch Klicken bearbeiten</a:t>
            </a:r>
          </a:p>
        </p:txBody>
      </p:sp>
      <p:sp>
        <p:nvSpPr>
          <p:cNvPr id="3" name="Untertitel 2"/>
          <p:cNvSpPr>
            <a:spLocks noGrp="1"/>
          </p:cNvSpPr>
          <p:nvPr>
            <p:ph type="subTitle" idx="1"/>
          </p:nvPr>
        </p:nvSpPr>
        <p:spPr>
          <a:xfrm>
            <a:off x="1134190" y="6019113"/>
            <a:ext cx="5292884" cy="2714502"/>
          </a:xfrm>
        </p:spPr>
        <p:txBody>
          <a:bodyPr/>
          <a:lstStyle>
            <a:lvl1pPr marL="0" indent="0" algn="ctr">
              <a:buNone/>
              <a:defRPr>
                <a:solidFill>
                  <a:schemeClr val="tx1">
                    <a:tint val="75000"/>
                  </a:schemeClr>
                </a:solidFill>
              </a:defRPr>
            </a:lvl1pPr>
            <a:lvl2pPr marL="519516" indent="0" algn="ctr">
              <a:buNone/>
              <a:defRPr>
                <a:solidFill>
                  <a:schemeClr val="tx1">
                    <a:tint val="75000"/>
                  </a:schemeClr>
                </a:solidFill>
              </a:defRPr>
            </a:lvl2pPr>
            <a:lvl3pPr marL="1039033" indent="0" algn="ctr">
              <a:buNone/>
              <a:defRPr>
                <a:solidFill>
                  <a:schemeClr val="tx1">
                    <a:tint val="75000"/>
                  </a:schemeClr>
                </a:solidFill>
              </a:defRPr>
            </a:lvl3pPr>
            <a:lvl4pPr marL="1558549" indent="0" algn="ctr">
              <a:buNone/>
              <a:defRPr>
                <a:solidFill>
                  <a:schemeClr val="tx1">
                    <a:tint val="75000"/>
                  </a:schemeClr>
                </a:solidFill>
              </a:defRPr>
            </a:lvl4pPr>
            <a:lvl5pPr marL="2078065" indent="0" algn="ctr">
              <a:buNone/>
              <a:defRPr>
                <a:solidFill>
                  <a:schemeClr val="tx1">
                    <a:tint val="75000"/>
                  </a:schemeClr>
                </a:solidFill>
              </a:defRPr>
            </a:lvl5pPr>
            <a:lvl6pPr marL="2597582" indent="0" algn="ctr">
              <a:buNone/>
              <a:defRPr>
                <a:solidFill>
                  <a:schemeClr val="tx1">
                    <a:tint val="75000"/>
                  </a:schemeClr>
                </a:solidFill>
              </a:defRPr>
            </a:lvl6pPr>
            <a:lvl7pPr marL="3117098" indent="0" algn="ctr">
              <a:buNone/>
              <a:defRPr>
                <a:solidFill>
                  <a:schemeClr val="tx1">
                    <a:tint val="75000"/>
                  </a:schemeClr>
                </a:solidFill>
              </a:defRPr>
            </a:lvl7pPr>
            <a:lvl8pPr marL="3636615" indent="0" algn="ctr">
              <a:buNone/>
              <a:defRPr>
                <a:solidFill>
                  <a:schemeClr val="tx1">
                    <a:tint val="75000"/>
                  </a:schemeClr>
                </a:solidFill>
              </a:defRPr>
            </a:lvl8pPr>
            <a:lvl9pPr marL="4156131"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81916" y="425372"/>
            <a:ext cx="1701284" cy="90630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063" y="425372"/>
            <a:ext cx="4977831" cy="906309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7288" y="6825596"/>
            <a:ext cx="6427074" cy="2109640"/>
          </a:xfrm>
        </p:spPr>
        <p:txBody>
          <a:bodyPr anchor="t"/>
          <a:lstStyle>
            <a:lvl1pPr algn="l">
              <a:defRPr sz="4500" b="1" cap="all"/>
            </a:lvl1pPr>
          </a:lstStyle>
          <a:p>
            <a:r>
              <a:rPr lang="de-DE"/>
              <a:t>Titelmasterformat durch Klicken bearbeiten</a:t>
            </a:r>
          </a:p>
        </p:txBody>
      </p:sp>
      <p:sp>
        <p:nvSpPr>
          <p:cNvPr id="3" name="Textplatzhalter 2"/>
          <p:cNvSpPr>
            <a:spLocks noGrp="1"/>
          </p:cNvSpPr>
          <p:nvPr>
            <p:ph type="body" idx="1"/>
          </p:nvPr>
        </p:nvSpPr>
        <p:spPr>
          <a:xfrm>
            <a:off x="597288" y="4502041"/>
            <a:ext cx="6427074" cy="2323554"/>
          </a:xfrm>
        </p:spPr>
        <p:txBody>
          <a:bodyPr anchor="b"/>
          <a:lstStyle>
            <a:lvl1pPr marL="0" indent="0">
              <a:buNone/>
              <a:defRPr sz="2300">
                <a:solidFill>
                  <a:schemeClr val="tx1">
                    <a:tint val="75000"/>
                  </a:schemeClr>
                </a:solidFill>
              </a:defRPr>
            </a:lvl1pPr>
            <a:lvl2pPr marL="519516" indent="0">
              <a:buNone/>
              <a:defRPr sz="2000">
                <a:solidFill>
                  <a:schemeClr val="tx1">
                    <a:tint val="75000"/>
                  </a:schemeClr>
                </a:solidFill>
              </a:defRPr>
            </a:lvl2pPr>
            <a:lvl3pPr marL="1039033" indent="0">
              <a:buNone/>
              <a:defRPr sz="1800">
                <a:solidFill>
                  <a:schemeClr val="tx1">
                    <a:tint val="75000"/>
                  </a:schemeClr>
                </a:solidFill>
              </a:defRPr>
            </a:lvl3pPr>
            <a:lvl4pPr marL="1558549" indent="0">
              <a:buNone/>
              <a:defRPr sz="1600">
                <a:solidFill>
                  <a:schemeClr val="tx1">
                    <a:tint val="75000"/>
                  </a:schemeClr>
                </a:solidFill>
              </a:defRPr>
            </a:lvl4pPr>
            <a:lvl5pPr marL="2078065" indent="0">
              <a:buNone/>
              <a:defRPr sz="1600">
                <a:solidFill>
                  <a:schemeClr val="tx1">
                    <a:tint val="75000"/>
                  </a:schemeClr>
                </a:solidFill>
              </a:defRPr>
            </a:lvl5pPr>
            <a:lvl6pPr marL="2597582" indent="0">
              <a:buNone/>
              <a:defRPr sz="1600">
                <a:solidFill>
                  <a:schemeClr val="tx1">
                    <a:tint val="75000"/>
                  </a:schemeClr>
                </a:solidFill>
              </a:defRPr>
            </a:lvl6pPr>
            <a:lvl7pPr marL="3117098" indent="0">
              <a:buNone/>
              <a:defRPr sz="1600">
                <a:solidFill>
                  <a:schemeClr val="tx1">
                    <a:tint val="75000"/>
                  </a:schemeClr>
                </a:solidFill>
              </a:defRPr>
            </a:lvl7pPr>
            <a:lvl8pPr marL="3636615" indent="0">
              <a:buNone/>
              <a:defRPr sz="1600">
                <a:solidFill>
                  <a:schemeClr val="tx1">
                    <a:tint val="75000"/>
                  </a:schemeClr>
                </a:solidFill>
              </a:defRPr>
            </a:lvl8pPr>
            <a:lvl9pPr marL="4156131" indent="0">
              <a:buNone/>
              <a:defRPr sz="16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063" y="2478459"/>
            <a:ext cx="3339558" cy="701000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843642" y="2478459"/>
            <a:ext cx="3339558" cy="701000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78063" y="2377649"/>
            <a:ext cx="3340871" cy="990890"/>
          </a:xfrm>
        </p:spPr>
        <p:txBody>
          <a:bodyPr anchor="b"/>
          <a:lstStyle>
            <a:lvl1pPr marL="0" indent="0">
              <a:buNone/>
              <a:defRPr sz="2700" b="1"/>
            </a:lvl1pPr>
            <a:lvl2pPr marL="519516" indent="0">
              <a:buNone/>
              <a:defRPr sz="2300" b="1"/>
            </a:lvl2pPr>
            <a:lvl3pPr marL="1039033" indent="0">
              <a:buNone/>
              <a:defRPr sz="2000" b="1"/>
            </a:lvl3pPr>
            <a:lvl4pPr marL="1558549" indent="0">
              <a:buNone/>
              <a:defRPr sz="1800" b="1"/>
            </a:lvl4pPr>
            <a:lvl5pPr marL="2078065" indent="0">
              <a:buNone/>
              <a:defRPr sz="1800" b="1"/>
            </a:lvl5pPr>
            <a:lvl6pPr marL="2597582" indent="0">
              <a:buNone/>
              <a:defRPr sz="1800" b="1"/>
            </a:lvl6pPr>
            <a:lvl7pPr marL="3117098" indent="0">
              <a:buNone/>
              <a:defRPr sz="1800" b="1"/>
            </a:lvl7pPr>
            <a:lvl8pPr marL="3636615" indent="0">
              <a:buNone/>
              <a:defRPr sz="1800" b="1"/>
            </a:lvl8pPr>
            <a:lvl9pPr marL="4156131" indent="0">
              <a:buNone/>
              <a:defRPr sz="1800" b="1"/>
            </a:lvl9pPr>
          </a:lstStyle>
          <a:p>
            <a:pPr lvl="0"/>
            <a:r>
              <a:rPr lang="de-DE"/>
              <a:t>Textmasterformate durch Klicken bearbeiten</a:t>
            </a:r>
          </a:p>
        </p:txBody>
      </p:sp>
      <p:sp>
        <p:nvSpPr>
          <p:cNvPr id="4" name="Inhaltsplatzhalter 3"/>
          <p:cNvSpPr>
            <a:spLocks noGrp="1"/>
          </p:cNvSpPr>
          <p:nvPr>
            <p:ph sz="half" idx="2"/>
          </p:nvPr>
        </p:nvSpPr>
        <p:spPr>
          <a:xfrm>
            <a:off x="378063" y="3368540"/>
            <a:ext cx="3340871" cy="611992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841017" y="2377649"/>
            <a:ext cx="3342183" cy="990890"/>
          </a:xfrm>
        </p:spPr>
        <p:txBody>
          <a:bodyPr anchor="b"/>
          <a:lstStyle>
            <a:lvl1pPr marL="0" indent="0">
              <a:buNone/>
              <a:defRPr sz="2700" b="1"/>
            </a:lvl1pPr>
            <a:lvl2pPr marL="519516" indent="0">
              <a:buNone/>
              <a:defRPr sz="2300" b="1"/>
            </a:lvl2pPr>
            <a:lvl3pPr marL="1039033" indent="0">
              <a:buNone/>
              <a:defRPr sz="2000" b="1"/>
            </a:lvl3pPr>
            <a:lvl4pPr marL="1558549" indent="0">
              <a:buNone/>
              <a:defRPr sz="1800" b="1"/>
            </a:lvl4pPr>
            <a:lvl5pPr marL="2078065" indent="0">
              <a:buNone/>
              <a:defRPr sz="1800" b="1"/>
            </a:lvl5pPr>
            <a:lvl6pPr marL="2597582" indent="0">
              <a:buNone/>
              <a:defRPr sz="1800" b="1"/>
            </a:lvl6pPr>
            <a:lvl7pPr marL="3117098" indent="0">
              <a:buNone/>
              <a:defRPr sz="1800" b="1"/>
            </a:lvl7pPr>
            <a:lvl8pPr marL="3636615" indent="0">
              <a:buNone/>
              <a:defRPr sz="1800" b="1"/>
            </a:lvl8pPr>
            <a:lvl9pPr marL="4156131" indent="0">
              <a:buNone/>
              <a:defRPr sz="1800" b="1"/>
            </a:lvl9pPr>
          </a:lstStyle>
          <a:p>
            <a:pPr lvl="0"/>
            <a:r>
              <a:rPr lang="de-DE"/>
              <a:t>Textmasterformate durch Klicken bearbeiten</a:t>
            </a:r>
          </a:p>
        </p:txBody>
      </p:sp>
      <p:sp>
        <p:nvSpPr>
          <p:cNvPr id="6" name="Inhaltsplatzhalter 5"/>
          <p:cNvSpPr>
            <a:spLocks noGrp="1"/>
          </p:cNvSpPr>
          <p:nvPr>
            <p:ph sz="quarter" idx="4"/>
          </p:nvPr>
        </p:nvSpPr>
        <p:spPr>
          <a:xfrm>
            <a:off x="3841017" y="3368540"/>
            <a:ext cx="3342183" cy="611992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78064" y="422911"/>
            <a:ext cx="2487604" cy="1799833"/>
          </a:xfrm>
        </p:spPr>
        <p:txBody>
          <a:bodyPr anchor="b"/>
          <a:lstStyle>
            <a:lvl1pPr algn="l">
              <a:defRPr sz="2300" b="1"/>
            </a:lvl1pPr>
          </a:lstStyle>
          <a:p>
            <a:r>
              <a:rPr lang="de-DE"/>
              <a:t>Titelmasterformat durch Klicken bearbeiten</a:t>
            </a:r>
          </a:p>
        </p:txBody>
      </p:sp>
      <p:sp>
        <p:nvSpPr>
          <p:cNvPr id="3" name="Inhaltsplatzhalter 2"/>
          <p:cNvSpPr>
            <a:spLocks noGrp="1"/>
          </p:cNvSpPr>
          <p:nvPr>
            <p:ph idx="1"/>
          </p:nvPr>
        </p:nvSpPr>
        <p:spPr>
          <a:xfrm>
            <a:off x="2956244" y="422913"/>
            <a:ext cx="4226956" cy="9065550"/>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78064" y="2222745"/>
            <a:ext cx="2487604" cy="7265718"/>
          </a:xfrm>
        </p:spPr>
        <p:txBody>
          <a:bodyPr/>
          <a:lstStyle>
            <a:lvl1pPr marL="0" indent="0">
              <a:buNone/>
              <a:defRPr sz="1600"/>
            </a:lvl1pPr>
            <a:lvl2pPr marL="519516" indent="0">
              <a:buNone/>
              <a:defRPr sz="1400"/>
            </a:lvl2pPr>
            <a:lvl3pPr marL="1039033" indent="0">
              <a:buNone/>
              <a:defRPr sz="1100"/>
            </a:lvl3pPr>
            <a:lvl4pPr marL="1558549" indent="0">
              <a:buNone/>
              <a:defRPr sz="1000"/>
            </a:lvl4pPr>
            <a:lvl5pPr marL="2078065" indent="0">
              <a:buNone/>
              <a:defRPr sz="1000"/>
            </a:lvl5pPr>
            <a:lvl6pPr marL="2597582" indent="0">
              <a:buNone/>
              <a:defRPr sz="1000"/>
            </a:lvl6pPr>
            <a:lvl7pPr marL="3117098" indent="0">
              <a:buNone/>
              <a:defRPr sz="1000"/>
            </a:lvl7pPr>
            <a:lvl8pPr marL="3636615" indent="0">
              <a:buNone/>
              <a:defRPr sz="1000"/>
            </a:lvl8pPr>
            <a:lvl9pPr marL="4156131" indent="0">
              <a:buNone/>
              <a:defRPr sz="10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82060" y="7435375"/>
            <a:ext cx="4536758" cy="877788"/>
          </a:xfrm>
        </p:spPr>
        <p:txBody>
          <a:bodyPr anchor="b"/>
          <a:lstStyle>
            <a:lvl1pPr algn="l">
              <a:defRPr sz="2300" b="1"/>
            </a:lvl1pPr>
          </a:lstStyle>
          <a:p>
            <a:r>
              <a:rPr lang="de-DE"/>
              <a:t>Titelmasterformat durch Klicken bearbeiten</a:t>
            </a:r>
          </a:p>
        </p:txBody>
      </p:sp>
      <p:sp>
        <p:nvSpPr>
          <p:cNvPr id="3" name="Bildplatzhalter 2"/>
          <p:cNvSpPr>
            <a:spLocks noGrp="1"/>
          </p:cNvSpPr>
          <p:nvPr>
            <p:ph type="pic" idx="1"/>
          </p:nvPr>
        </p:nvSpPr>
        <p:spPr>
          <a:xfrm>
            <a:off x="1482060" y="949092"/>
            <a:ext cx="4536758" cy="6373178"/>
          </a:xfrm>
        </p:spPr>
        <p:txBody>
          <a:bodyPr/>
          <a:lstStyle>
            <a:lvl1pPr marL="0" indent="0">
              <a:buNone/>
              <a:defRPr sz="3600"/>
            </a:lvl1pPr>
            <a:lvl2pPr marL="519516" indent="0">
              <a:buNone/>
              <a:defRPr sz="3200"/>
            </a:lvl2pPr>
            <a:lvl3pPr marL="1039033" indent="0">
              <a:buNone/>
              <a:defRPr sz="2700"/>
            </a:lvl3pPr>
            <a:lvl4pPr marL="1558549" indent="0">
              <a:buNone/>
              <a:defRPr sz="2300"/>
            </a:lvl4pPr>
            <a:lvl5pPr marL="2078065" indent="0">
              <a:buNone/>
              <a:defRPr sz="2300"/>
            </a:lvl5pPr>
            <a:lvl6pPr marL="2597582" indent="0">
              <a:buNone/>
              <a:defRPr sz="2300"/>
            </a:lvl6pPr>
            <a:lvl7pPr marL="3117098" indent="0">
              <a:buNone/>
              <a:defRPr sz="2300"/>
            </a:lvl7pPr>
            <a:lvl8pPr marL="3636615" indent="0">
              <a:buNone/>
              <a:defRPr sz="2300"/>
            </a:lvl8pPr>
            <a:lvl9pPr marL="4156131" indent="0">
              <a:buNone/>
              <a:defRPr sz="2300"/>
            </a:lvl9pPr>
          </a:lstStyle>
          <a:p>
            <a:endParaRPr lang="de-DE"/>
          </a:p>
        </p:txBody>
      </p:sp>
      <p:sp>
        <p:nvSpPr>
          <p:cNvPr id="4" name="Textplatzhalter 3"/>
          <p:cNvSpPr>
            <a:spLocks noGrp="1"/>
          </p:cNvSpPr>
          <p:nvPr>
            <p:ph type="body" sz="half" idx="2"/>
          </p:nvPr>
        </p:nvSpPr>
        <p:spPr>
          <a:xfrm>
            <a:off x="1482060" y="8313162"/>
            <a:ext cx="4536758" cy="1246605"/>
          </a:xfrm>
        </p:spPr>
        <p:txBody>
          <a:bodyPr/>
          <a:lstStyle>
            <a:lvl1pPr marL="0" indent="0">
              <a:buNone/>
              <a:defRPr sz="1600"/>
            </a:lvl1pPr>
            <a:lvl2pPr marL="519516" indent="0">
              <a:buNone/>
              <a:defRPr sz="1400"/>
            </a:lvl2pPr>
            <a:lvl3pPr marL="1039033" indent="0">
              <a:buNone/>
              <a:defRPr sz="1100"/>
            </a:lvl3pPr>
            <a:lvl4pPr marL="1558549" indent="0">
              <a:buNone/>
              <a:defRPr sz="1000"/>
            </a:lvl4pPr>
            <a:lvl5pPr marL="2078065" indent="0">
              <a:buNone/>
              <a:defRPr sz="1000"/>
            </a:lvl5pPr>
            <a:lvl6pPr marL="2597582" indent="0">
              <a:buNone/>
              <a:defRPr sz="1000"/>
            </a:lvl6pPr>
            <a:lvl7pPr marL="3117098" indent="0">
              <a:buNone/>
              <a:defRPr sz="1000"/>
            </a:lvl7pPr>
            <a:lvl8pPr marL="3636615" indent="0">
              <a:buNone/>
              <a:defRPr sz="1000"/>
            </a:lvl8pPr>
            <a:lvl9pPr marL="4156131" indent="0">
              <a:buNone/>
              <a:defRPr sz="10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49D19802-9AB7-4F89-8CD1-DFB145D87D4F}" type="datetimeFigureOut">
              <a:rPr lang="de-DE" smtClean="0"/>
              <a:pPr/>
              <a:t>08.09.2021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63" y="425372"/>
            <a:ext cx="6805137" cy="1770328"/>
          </a:xfrm>
          <a:prstGeom prst="rect">
            <a:avLst/>
          </a:prstGeom>
        </p:spPr>
        <p:txBody>
          <a:bodyPr vert="horz" lIns="103903" tIns="51952" rIns="103903" bIns="51952" rtlCol="0" anchor="ctr">
            <a:normAutofit/>
          </a:bodyPr>
          <a:lstStyle/>
          <a:p>
            <a:r>
              <a:rPr lang="de-DE"/>
              <a:t>Titelmasterformat durch Klicken bearbeiten</a:t>
            </a:r>
          </a:p>
        </p:txBody>
      </p:sp>
      <p:sp>
        <p:nvSpPr>
          <p:cNvPr id="3" name="Textplatzhalter 2"/>
          <p:cNvSpPr>
            <a:spLocks noGrp="1"/>
          </p:cNvSpPr>
          <p:nvPr>
            <p:ph type="body" idx="1"/>
          </p:nvPr>
        </p:nvSpPr>
        <p:spPr>
          <a:xfrm>
            <a:off x="378063" y="2478459"/>
            <a:ext cx="6805137" cy="7010004"/>
          </a:xfrm>
          <a:prstGeom prst="rect">
            <a:avLst/>
          </a:prstGeom>
        </p:spPr>
        <p:txBody>
          <a:bodyPr vert="horz" lIns="103903" tIns="51952" rIns="103903" bIns="5195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378063" y="9844987"/>
            <a:ext cx="1764295" cy="565521"/>
          </a:xfrm>
          <a:prstGeom prst="rect">
            <a:avLst/>
          </a:prstGeom>
        </p:spPr>
        <p:txBody>
          <a:bodyPr vert="horz" lIns="103903" tIns="51952" rIns="103903" bIns="51952" rtlCol="0" anchor="ctr"/>
          <a:lstStyle>
            <a:lvl1pPr algn="l">
              <a:defRPr sz="1400">
                <a:solidFill>
                  <a:schemeClr val="tx1">
                    <a:tint val="75000"/>
                  </a:schemeClr>
                </a:solidFill>
              </a:defRPr>
            </a:lvl1pPr>
          </a:lstStyle>
          <a:p>
            <a:fld id="{49D19802-9AB7-4F89-8CD1-DFB145D87D4F}" type="datetimeFigureOut">
              <a:rPr lang="de-DE" smtClean="0"/>
              <a:pPr/>
              <a:t>08.09.2021</a:t>
            </a:fld>
            <a:endParaRPr lang="de-DE"/>
          </a:p>
        </p:txBody>
      </p:sp>
      <p:sp>
        <p:nvSpPr>
          <p:cNvPr id="5" name="Fußzeilenplatzhalter 4"/>
          <p:cNvSpPr>
            <a:spLocks noGrp="1"/>
          </p:cNvSpPr>
          <p:nvPr>
            <p:ph type="ftr" sz="quarter" idx="3"/>
          </p:nvPr>
        </p:nvSpPr>
        <p:spPr>
          <a:xfrm>
            <a:off x="2583432" y="9844987"/>
            <a:ext cx="2394400" cy="565521"/>
          </a:xfrm>
          <a:prstGeom prst="rect">
            <a:avLst/>
          </a:prstGeom>
        </p:spPr>
        <p:txBody>
          <a:bodyPr vert="horz" lIns="103903" tIns="51952" rIns="103903" bIns="51952" rtlCol="0" anchor="ctr"/>
          <a:lstStyle>
            <a:lvl1pPr algn="ctr">
              <a:defRPr sz="14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5418905" y="9844987"/>
            <a:ext cx="1764295" cy="565521"/>
          </a:xfrm>
          <a:prstGeom prst="rect">
            <a:avLst/>
          </a:prstGeom>
        </p:spPr>
        <p:txBody>
          <a:bodyPr vert="horz" lIns="103903" tIns="51952" rIns="103903" bIns="51952" rtlCol="0" anchor="ctr"/>
          <a:lstStyle>
            <a:lvl1pPr algn="r">
              <a:defRPr sz="1400">
                <a:solidFill>
                  <a:schemeClr val="tx1">
                    <a:tint val="75000"/>
                  </a:schemeClr>
                </a:solidFill>
              </a:defRPr>
            </a:lvl1pPr>
          </a:lstStyle>
          <a:p>
            <a:fld id="{1AA1B8E9-1C9A-424D-A861-2418925D6E6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39033" rtl="0" eaLnBrk="1" latinLnBrk="0" hangingPunct="1">
        <a:spcBef>
          <a:spcPct val="0"/>
        </a:spcBef>
        <a:buNone/>
        <a:defRPr sz="5000" kern="1200">
          <a:solidFill>
            <a:schemeClr val="tx1"/>
          </a:solidFill>
          <a:latin typeface="+mj-lt"/>
          <a:ea typeface="+mj-ea"/>
          <a:cs typeface="+mj-cs"/>
        </a:defRPr>
      </a:lvl1pPr>
    </p:titleStyle>
    <p:bodyStyle>
      <a:lvl1pPr marL="389637" indent="-389637" algn="l" defTabSz="1039033"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4214" indent="-324698" algn="l" defTabSz="1039033"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98791" indent="-259758" algn="l" defTabSz="1039033"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18307"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37824"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57340"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6856"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6373"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de-DE"/>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rot="21133746">
            <a:off x="481711" y="6313364"/>
            <a:ext cx="6356473" cy="744552"/>
          </a:xfrm>
          <a:prstGeom prst="rect">
            <a:avLst/>
          </a:prstGeom>
          <a:solidFill>
            <a:srgbClr val="BDD784"/>
          </a:solidFill>
          <a:ln w="9525">
            <a:noFill/>
            <a:miter lim="800000"/>
            <a:headEnd/>
            <a:tailEnd/>
          </a:ln>
        </p:spPr>
        <p:txBody>
          <a:bodyPr vert="horz" wrap="square" lIns="99176" tIns="49588" rIns="99176" bIns="49588" numCol="1" anchor="t" anchorCtr="0" compatLnSpc="1">
            <a:prstTxWarp prst="textNoShape">
              <a:avLst/>
            </a:prstTxWarp>
          </a:bodyPr>
          <a:lstStyle/>
          <a:p>
            <a:endParaRPr lang="de-DE">
              <a:solidFill>
                <a:schemeClr val="tx1"/>
              </a:solidFill>
            </a:endParaRPr>
          </a:p>
        </p:txBody>
      </p:sp>
      <p:sp>
        <p:nvSpPr>
          <p:cNvPr id="5" name="Rechteck 4"/>
          <p:cNvSpPr/>
          <p:nvPr/>
        </p:nvSpPr>
        <p:spPr>
          <a:xfrm>
            <a:off x="34879" y="6323977"/>
            <a:ext cx="7516300" cy="43287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p:cNvSpPr/>
          <p:nvPr/>
        </p:nvSpPr>
        <p:spPr>
          <a:xfrm>
            <a:off x="-20806" y="41161"/>
            <a:ext cx="7594898" cy="6413711"/>
          </a:xfrm>
          <a:prstGeom prst="rect">
            <a:avLst/>
          </a:prstGeom>
          <a:solidFill>
            <a:schemeClr val="bg1">
              <a:lumMod val="85000"/>
            </a:schemeClr>
          </a:solidFill>
          <a:ln w="9525">
            <a:noFill/>
            <a:round/>
            <a:headEnd/>
            <a:tailEnd/>
          </a:ln>
        </p:spPr>
        <p:txBody>
          <a:bodyPr vert="horz" wrap="square" lIns="99176" tIns="49588" rIns="99176" bIns="49588" numCol="1" anchor="t" anchorCtr="0" compatLnSpc="1">
            <a:prstTxWarp prst="textNoShape">
              <a:avLst/>
            </a:prstTxWarp>
          </a:bodyPr>
          <a:lstStyle/>
          <a:p>
            <a:endParaRPr lang="de-DE">
              <a:solidFill>
                <a:schemeClr val="tx1"/>
              </a:solidFill>
            </a:endParaRPr>
          </a:p>
        </p:txBody>
      </p:sp>
      <p:sp>
        <p:nvSpPr>
          <p:cNvPr id="12295" name="Rectangle 7"/>
          <p:cNvSpPr>
            <a:spLocks noChangeArrowheads="1"/>
          </p:cNvSpPr>
          <p:nvPr/>
        </p:nvSpPr>
        <p:spPr bwMode="auto">
          <a:xfrm>
            <a:off x="0" y="41161"/>
            <a:ext cx="200354" cy="407921"/>
          </a:xfrm>
          <a:prstGeom prst="rect">
            <a:avLst/>
          </a:prstGeom>
          <a:noFill/>
          <a:ln w="9525">
            <a:noFill/>
            <a:miter lim="800000"/>
            <a:headEnd/>
            <a:tailEnd/>
          </a:ln>
          <a:effectLst/>
        </p:spPr>
        <p:txBody>
          <a:bodyPr vert="horz" wrap="none" lIns="99176" tIns="49588" rIns="99176" bIns="49588" numCol="1" anchor="ctr" anchorCtr="0" compatLnSpc="1">
            <a:prstTxWarp prst="textNoShape">
              <a:avLst/>
            </a:prstTxWarp>
            <a:spAutoFit/>
          </a:bodyPr>
          <a:lstStyle/>
          <a:p>
            <a:endParaRPr lang="de-DE"/>
          </a:p>
        </p:txBody>
      </p:sp>
      <p:sp>
        <p:nvSpPr>
          <p:cNvPr id="12298" name="Rectangle 10"/>
          <p:cNvSpPr>
            <a:spLocks noChangeArrowheads="1"/>
          </p:cNvSpPr>
          <p:nvPr/>
        </p:nvSpPr>
        <p:spPr bwMode="auto">
          <a:xfrm>
            <a:off x="0" y="2655782"/>
            <a:ext cx="7561263" cy="407921"/>
          </a:xfrm>
          <a:prstGeom prst="rect">
            <a:avLst/>
          </a:prstGeom>
          <a:noFill/>
          <a:ln w="9525">
            <a:noFill/>
            <a:miter lim="800000"/>
            <a:headEnd/>
            <a:tailEnd/>
          </a:ln>
          <a:effectLst/>
        </p:spPr>
        <p:txBody>
          <a:bodyPr vert="horz" wrap="square" lIns="99176" tIns="49588" rIns="99176" bIns="49588" numCol="1" anchor="ctr" anchorCtr="0" compatLnSpc="1">
            <a:prstTxWarp prst="textNoShape">
              <a:avLst/>
            </a:prstTxWarp>
            <a:spAutoFit/>
          </a:bodyPr>
          <a:lstStyle/>
          <a:p>
            <a:endParaRPr lang="de-DE"/>
          </a:p>
        </p:txBody>
      </p:sp>
      <p:sp>
        <p:nvSpPr>
          <p:cNvPr id="15" name="Rechteck 14">
            <a:extLst>
              <a:ext uri="{FF2B5EF4-FFF2-40B4-BE49-F238E27FC236}">
                <a16:creationId xmlns:a16="http://schemas.microsoft.com/office/drawing/2014/main" id="{6652BEBC-8515-44CB-BF08-EED1A486D8E6}"/>
              </a:ext>
            </a:extLst>
          </p:cNvPr>
          <p:cNvSpPr/>
          <p:nvPr/>
        </p:nvSpPr>
        <p:spPr>
          <a:xfrm>
            <a:off x="-33633" y="-17611"/>
            <a:ext cx="7570103" cy="1094961"/>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r>
              <a:rPr lang="de-DE" sz="2600" dirty="0">
                <a:solidFill>
                  <a:schemeClr val="bg1"/>
                </a:solidFill>
                <a:latin typeface="RotisSemiSans" pitchFamily="34" charset="0"/>
              </a:rPr>
              <a:t>         </a:t>
            </a:r>
          </a:p>
        </p:txBody>
      </p:sp>
      <p:sp>
        <p:nvSpPr>
          <p:cNvPr id="9" name="Textfeld 8">
            <a:extLst>
              <a:ext uri="{FF2B5EF4-FFF2-40B4-BE49-F238E27FC236}">
                <a16:creationId xmlns:a16="http://schemas.microsoft.com/office/drawing/2014/main" id="{D07581FD-513E-4B74-A756-B37DD38AE52E}"/>
              </a:ext>
            </a:extLst>
          </p:cNvPr>
          <p:cNvSpPr txBox="1"/>
          <p:nvPr/>
        </p:nvSpPr>
        <p:spPr>
          <a:xfrm>
            <a:off x="756295" y="126405"/>
            <a:ext cx="6103039" cy="830997"/>
          </a:xfrm>
          <a:prstGeom prst="rect">
            <a:avLst/>
          </a:prstGeom>
          <a:noFill/>
        </p:spPr>
        <p:txBody>
          <a:bodyPr wrap="square" rtlCol="0">
            <a:spAutoFit/>
          </a:bodyPr>
          <a:lstStyle/>
          <a:p>
            <a:r>
              <a:rPr lang="de-DE" sz="2400" dirty="0">
                <a:solidFill>
                  <a:schemeClr val="bg1"/>
                </a:solidFill>
                <a:latin typeface="RotisSemiSans" pitchFamily="34" charset="0"/>
              </a:rPr>
              <a:t>                  Baugrundstück in Chemnitz</a:t>
            </a:r>
          </a:p>
          <a:p>
            <a:r>
              <a:rPr lang="de-DE" sz="2400" dirty="0">
                <a:solidFill>
                  <a:schemeClr val="bg1"/>
                </a:solidFill>
                <a:latin typeface="RotisSemiSans" pitchFamily="34" charset="0"/>
              </a:rPr>
              <a:t>                        Zwickauer Straße 474</a:t>
            </a:r>
          </a:p>
        </p:txBody>
      </p:sp>
      <p:sp>
        <p:nvSpPr>
          <p:cNvPr id="11" name="Textfeld 10">
            <a:extLst>
              <a:ext uri="{FF2B5EF4-FFF2-40B4-BE49-F238E27FC236}">
                <a16:creationId xmlns:a16="http://schemas.microsoft.com/office/drawing/2014/main" id="{FC4DF1A0-D093-4A1B-9578-907950C066B6}"/>
              </a:ext>
            </a:extLst>
          </p:cNvPr>
          <p:cNvSpPr txBox="1"/>
          <p:nvPr/>
        </p:nvSpPr>
        <p:spPr>
          <a:xfrm>
            <a:off x="7977" y="5944598"/>
            <a:ext cx="7570103" cy="523220"/>
          </a:xfrm>
          <a:prstGeom prst="rect">
            <a:avLst/>
          </a:prstGeom>
          <a:solidFill>
            <a:srgbClr val="BDD784"/>
          </a:solidFill>
        </p:spPr>
        <p:txBody>
          <a:bodyPr wrap="square" rtlCol="0">
            <a:spAutoFit/>
          </a:bodyPr>
          <a:lstStyle/>
          <a:p>
            <a:r>
              <a:rPr lang="de-DE" sz="2400" b="1" dirty="0">
                <a:solidFill>
                  <a:srgbClr val="FF0000"/>
                </a:solidFill>
                <a:latin typeface="RotisSemiSans" pitchFamily="34" charset="0"/>
              </a:rPr>
              <a:t>             </a:t>
            </a:r>
            <a:r>
              <a:rPr lang="de-DE" sz="2800" b="1" dirty="0">
                <a:solidFill>
                  <a:srgbClr val="FF0000"/>
                </a:solidFill>
                <a:latin typeface="RotisSemiSans" pitchFamily="34" charset="0"/>
              </a:rPr>
              <a:t>Bauträgerfreie Lückenschließung   </a:t>
            </a:r>
          </a:p>
        </p:txBody>
      </p:sp>
      <p:pic>
        <p:nvPicPr>
          <p:cNvPr id="6" name="Grafik 5">
            <a:extLst>
              <a:ext uri="{FF2B5EF4-FFF2-40B4-BE49-F238E27FC236}">
                <a16:creationId xmlns:a16="http://schemas.microsoft.com/office/drawing/2014/main" id="{F7453666-F602-4182-B979-025A48DDF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9442" y="8588462"/>
            <a:ext cx="1798320" cy="1801368"/>
          </a:xfrm>
          <a:prstGeom prst="rect">
            <a:avLst/>
          </a:prstGeom>
        </p:spPr>
      </p:pic>
      <p:sp>
        <p:nvSpPr>
          <p:cNvPr id="21" name="Textfeld 20"/>
          <p:cNvSpPr txBox="1"/>
          <p:nvPr/>
        </p:nvSpPr>
        <p:spPr>
          <a:xfrm>
            <a:off x="2625982" y="10013011"/>
            <a:ext cx="2895331" cy="438699"/>
          </a:xfrm>
          <a:prstGeom prst="rect">
            <a:avLst/>
          </a:prstGeom>
          <a:noFill/>
        </p:spPr>
        <p:txBody>
          <a:bodyPr wrap="square" lIns="99176" tIns="49588" rIns="99176" bIns="49588" rtlCol="0">
            <a:spAutoFit/>
          </a:bodyPr>
          <a:lstStyle/>
          <a:p>
            <a:pPr algn="r"/>
            <a:r>
              <a:rPr lang="de-DE" sz="1100" dirty="0">
                <a:solidFill>
                  <a:srgbClr val="007931"/>
                </a:solidFill>
                <a:latin typeface="Arial" pitchFamily="34" charset="0"/>
                <a:cs typeface="Arial" pitchFamily="34" charset="0"/>
              </a:rPr>
              <a:t>Grundstücks- und Gebäude-</a:t>
            </a:r>
          </a:p>
          <a:p>
            <a:pPr algn="r"/>
            <a:r>
              <a:rPr lang="de-DE" sz="1100" dirty="0">
                <a:solidFill>
                  <a:srgbClr val="007931"/>
                </a:solidFill>
                <a:latin typeface="Arial" pitchFamily="34" charset="0"/>
                <a:cs typeface="Arial" pitchFamily="34" charset="0"/>
              </a:rPr>
              <a:t>wirtschafts-Gesellschaft </a:t>
            </a:r>
            <a:r>
              <a:rPr lang="de-DE" sz="1100" dirty="0" err="1">
                <a:solidFill>
                  <a:srgbClr val="007931"/>
                </a:solidFill>
                <a:latin typeface="Arial" pitchFamily="34" charset="0"/>
                <a:cs typeface="Arial" pitchFamily="34" charset="0"/>
              </a:rPr>
              <a:t>m.b.H</a:t>
            </a:r>
            <a:r>
              <a:rPr lang="de-DE" sz="1100" dirty="0">
                <a:solidFill>
                  <a:srgbClr val="007931"/>
                </a:solidFill>
              </a:rPr>
              <a:t>.</a:t>
            </a:r>
          </a:p>
        </p:txBody>
      </p:sp>
      <p:pic>
        <p:nvPicPr>
          <p:cNvPr id="8" name="Grafik 7" descr="Ein Bild, das draußen, Gras, Baum, Straße enthält.&#10;&#10;Automatisch generierte Beschreibung">
            <a:extLst>
              <a:ext uri="{FF2B5EF4-FFF2-40B4-BE49-F238E27FC236}">
                <a16:creationId xmlns:a16="http://schemas.microsoft.com/office/drawing/2014/main" id="{25B54A27-3FC2-4EDB-9A90-960F99811F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393"/>
          <a:stretch/>
        </p:blipFill>
        <p:spPr>
          <a:xfrm>
            <a:off x="378524" y="1105538"/>
            <a:ext cx="6745788" cy="4786510"/>
          </a:xfrm>
          <a:prstGeom prst="rect">
            <a:avLst/>
          </a:prstGeom>
          <a:ln w="12700">
            <a:solidFill>
              <a:schemeClr val="tx1"/>
            </a:solidFill>
          </a:ln>
        </p:spPr>
      </p:pic>
      <p:pic>
        <p:nvPicPr>
          <p:cNvPr id="12" name="Grafik 11">
            <a:extLst>
              <a:ext uri="{FF2B5EF4-FFF2-40B4-BE49-F238E27FC236}">
                <a16:creationId xmlns:a16="http://schemas.microsoft.com/office/drawing/2014/main" id="{B82E9FD0-ADD2-47A1-8A43-57E2247CA1F5}"/>
              </a:ext>
            </a:extLst>
          </p:cNvPr>
          <p:cNvPicPr>
            <a:picLocks noChangeAspect="1"/>
          </p:cNvPicPr>
          <p:nvPr/>
        </p:nvPicPr>
        <p:blipFill>
          <a:blip r:embed="rId4"/>
          <a:stretch>
            <a:fillRect/>
          </a:stretch>
        </p:blipFill>
        <p:spPr>
          <a:xfrm>
            <a:off x="411922" y="6683518"/>
            <a:ext cx="4823977" cy="3139804"/>
          </a:xfrm>
          <a:prstGeom prst="rect">
            <a:avLst/>
          </a:prstGeom>
          <a:ln w="12700">
            <a:solidFill>
              <a:schemeClr val="tx1"/>
            </a:solidFill>
          </a:ln>
        </p:spPr>
      </p:pic>
    </p:spTree>
    <p:extLst>
      <p:ext uri="{BB962C8B-B14F-4D97-AF65-F5344CB8AC3E}">
        <p14:creationId xmlns:p14="http://schemas.microsoft.com/office/powerpoint/2010/main" val="233844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8478753"/>
            <a:ext cx="7561264" cy="2187422"/>
          </a:xfrm>
          <a:prstGeom prst="rect">
            <a:avLst/>
          </a:prstGeom>
          <a:solidFill>
            <a:schemeClr val="bg1">
              <a:lumMod val="85000"/>
            </a:schemeClr>
          </a:solidFill>
          <a:ln w="9525">
            <a:noFill/>
            <a:miter lim="800000"/>
            <a:headEnd/>
            <a:tailEnd/>
          </a:ln>
        </p:spPr>
        <p:txBody>
          <a:bodyPr vert="horz" wrap="square" lIns="99176" tIns="49588" rIns="99176" bIns="49588" numCol="1" anchor="t" anchorCtr="0" compatLnSpc="1">
            <a:prstTxWarp prst="textNoShape">
              <a:avLst/>
            </a:prstTxWarp>
          </a:bodyPr>
          <a:lstStyle/>
          <a:p>
            <a:r>
              <a:rPr lang="de-DE" sz="1200" b="1" dirty="0">
                <a:latin typeface="RotisSemiSans" pitchFamily="34" charset="0"/>
              </a:rPr>
              <a:t>             Grundstücks- und Gebäudewirtschafts-Gesellschaft </a:t>
            </a:r>
            <a:r>
              <a:rPr lang="de-DE" sz="1200" b="1" dirty="0" err="1">
                <a:latin typeface="RotisSemiSans" pitchFamily="34" charset="0"/>
              </a:rPr>
              <a:t>m.b.H</a:t>
            </a:r>
            <a:r>
              <a:rPr lang="de-DE" sz="1200" b="1" dirty="0">
                <a:latin typeface="RotisSemiSans" pitchFamily="34" charset="0"/>
              </a:rPr>
              <a:t>.</a:t>
            </a:r>
          </a:p>
          <a:p>
            <a:r>
              <a:rPr lang="de-DE" sz="1200" dirty="0">
                <a:latin typeface="RotisSemiSans" pitchFamily="34" charset="0"/>
              </a:rPr>
              <a:t>             Hauptabteilung Stadt- und Projektentwicklung         </a:t>
            </a:r>
          </a:p>
          <a:p>
            <a:r>
              <a:rPr lang="de-DE" sz="1200" dirty="0">
                <a:latin typeface="RotisSemiSans" pitchFamily="34" charset="0"/>
              </a:rPr>
              <a:t>             </a:t>
            </a:r>
            <a:r>
              <a:rPr lang="de-DE" sz="1200" dirty="0" err="1">
                <a:latin typeface="RotisSemiSans" pitchFamily="34" charset="0"/>
              </a:rPr>
              <a:t>Clausstraße</a:t>
            </a:r>
            <a:r>
              <a:rPr lang="de-DE" sz="1200" dirty="0">
                <a:latin typeface="RotisSemiSans" pitchFamily="34" charset="0"/>
              </a:rPr>
              <a:t> 10/12</a:t>
            </a:r>
          </a:p>
          <a:p>
            <a:r>
              <a:rPr lang="de-DE" sz="1200" dirty="0">
                <a:latin typeface="RotisSemiSans" pitchFamily="34" charset="0"/>
              </a:rPr>
              <a:t>             09126 Chemnitz</a:t>
            </a:r>
          </a:p>
          <a:p>
            <a:endParaRPr lang="de-DE" sz="600" dirty="0">
              <a:latin typeface="RotisSemiSans" pitchFamily="34" charset="0"/>
            </a:endParaRPr>
          </a:p>
          <a:p>
            <a:r>
              <a:rPr lang="de-DE" sz="1200" dirty="0">
                <a:latin typeface="RotisSemiSans" pitchFamily="34" charset="0"/>
              </a:rPr>
              <a:t>             Ansprechpartnerin:</a:t>
            </a:r>
          </a:p>
          <a:p>
            <a:r>
              <a:rPr lang="de-DE" sz="1200" dirty="0">
                <a:latin typeface="RotisSemiSans" pitchFamily="34" charset="0"/>
              </a:rPr>
              <a:t>             Frau Frauke Meier</a:t>
            </a:r>
          </a:p>
          <a:p>
            <a:r>
              <a:rPr lang="de-DE" sz="1200" dirty="0">
                <a:latin typeface="RotisSemiSans" pitchFamily="34" charset="0"/>
              </a:rPr>
              <a:t>             Telefon: 0371 533-1550		</a:t>
            </a:r>
          </a:p>
          <a:p>
            <a:r>
              <a:rPr lang="de-DE" sz="1200" dirty="0">
                <a:latin typeface="RotisSemiSans" pitchFamily="34" charset="0"/>
              </a:rPr>
              <a:t>             Telefax: 0371 533-1449</a:t>
            </a:r>
            <a:r>
              <a:rPr lang="de-DE" sz="700" dirty="0">
                <a:latin typeface="RotisSemiSans" pitchFamily="34" charset="0"/>
              </a:rPr>
              <a:t>  </a:t>
            </a:r>
          </a:p>
          <a:p>
            <a:r>
              <a:rPr lang="de-DE" sz="1200" dirty="0">
                <a:latin typeface="RotisSemiSans" pitchFamily="34" charset="0"/>
              </a:rPr>
              <a:t>             Internet: www.ggg.de/kaufen</a:t>
            </a:r>
          </a:p>
          <a:p>
            <a:r>
              <a:rPr lang="de-DE" sz="1200" dirty="0">
                <a:latin typeface="RotisSemiSans" pitchFamily="34" charset="0"/>
              </a:rPr>
              <a:t>             E-Mail: frauke.meier@ggg.de		</a:t>
            </a:r>
          </a:p>
        </p:txBody>
      </p:sp>
      <p:sp>
        <p:nvSpPr>
          <p:cNvPr id="49" name="Rechteck 48"/>
          <p:cNvSpPr/>
          <p:nvPr/>
        </p:nvSpPr>
        <p:spPr>
          <a:xfrm>
            <a:off x="-41373" y="1346633"/>
            <a:ext cx="3905488" cy="533234"/>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50" name="Rechteck 49"/>
          <p:cNvSpPr/>
          <p:nvPr/>
        </p:nvSpPr>
        <p:spPr>
          <a:xfrm>
            <a:off x="425653" y="1206525"/>
            <a:ext cx="4212234" cy="769441"/>
          </a:xfrm>
          <a:prstGeom prst="rect">
            <a:avLst/>
          </a:prstGeom>
        </p:spPr>
        <p:txBody>
          <a:bodyPr wrap="square">
            <a:spAutoFit/>
          </a:bodyPr>
          <a:lstStyle/>
          <a:p>
            <a:pPr>
              <a:spcBef>
                <a:spcPct val="0"/>
              </a:spcBef>
            </a:pPr>
            <a:endParaRPr lang="de-DE" b="1" kern="2500" cap="small" dirty="0">
              <a:latin typeface="RotisSemiSans" pitchFamily="34" charset="0"/>
            </a:endParaRPr>
          </a:p>
          <a:p>
            <a:pPr>
              <a:spcBef>
                <a:spcPct val="0"/>
              </a:spcBef>
            </a:pPr>
            <a:r>
              <a:rPr lang="de-DE" sz="2400" b="1" kern="2500" cap="small" dirty="0">
                <a:latin typeface="RotisSemiSans" pitchFamily="34" charset="0"/>
              </a:rPr>
              <a:t>Objektdaten</a:t>
            </a:r>
          </a:p>
        </p:txBody>
      </p:sp>
      <p:sp>
        <p:nvSpPr>
          <p:cNvPr id="51" name="Textfeld 50"/>
          <p:cNvSpPr txBox="1"/>
          <p:nvPr/>
        </p:nvSpPr>
        <p:spPr>
          <a:xfrm>
            <a:off x="323043" y="2162555"/>
            <a:ext cx="4526321" cy="5432256"/>
          </a:xfrm>
          <a:prstGeom prst="rect">
            <a:avLst/>
          </a:prstGeom>
          <a:noFill/>
        </p:spPr>
        <p:txBody>
          <a:bodyPr wrap="square" rtlCol="0">
            <a:spAutoFit/>
          </a:bodyPr>
          <a:lstStyle/>
          <a:p>
            <a:pPr algn="just"/>
            <a:r>
              <a:rPr lang="de-DE" sz="1400" b="1" dirty="0">
                <a:latin typeface="RotisSemiSans"/>
                <a:cs typeface="Arial" pitchFamily="34" charset="0"/>
              </a:rPr>
              <a:t>Straße:                                      </a:t>
            </a:r>
          </a:p>
          <a:p>
            <a:pPr algn="just"/>
            <a:r>
              <a:rPr lang="de-DE" sz="1400" b="1" dirty="0">
                <a:latin typeface="RotisSemiSans"/>
                <a:cs typeface="Arial" pitchFamily="34" charset="0"/>
              </a:rPr>
              <a:t>Zwickauer Straße 474</a:t>
            </a:r>
          </a:p>
          <a:p>
            <a:pPr algn="just"/>
            <a:endParaRPr lang="de-DE" sz="1400" b="1" dirty="0">
              <a:latin typeface="RotisSemiSans"/>
              <a:cs typeface="Arial" pitchFamily="34" charset="0"/>
            </a:endParaRPr>
          </a:p>
          <a:p>
            <a:pPr algn="just"/>
            <a:r>
              <a:rPr lang="de-DE" sz="1400" b="1" dirty="0">
                <a:latin typeface="RotisSemiSans"/>
                <a:cs typeface="Arial" pitchFamily="34" charset="0"/>
              </a:rPr>
              <a:t>Flurstück / Gemarkung:          </a:t>
            </a:r>
          </a:p>
          <a:p>
            <a:pPr algn="just"/>
            <a:r>
              <a:rPr lang="de-DE" sz="1400" b="1" dirty="0">
                <a:latin typeface="RotisSemiSans"/>
                <a:cs typeface="Arial" pitchFamily="34" charset="0"/>
              </a:rPr>
              <a:t>172a / Reichenbrand</a:t>
            </a:r>
          </a:p>
          <a:p>
            <a:pPr algn="just"/>
            <a:endParaRPr lang="de-DE" sz="1400" b="1" dirty="0">
              <a:latin typeface="RotisSemiSans"/>
              <a:cs typeface="Arial" pitchFamily="34" charset="0"/>
            </a:endParaRPr>
          </a:p>
          <a:p>
            <a:pPr algn="just"/>
            <a:r>
              <a:rPr lang="de-DE" sz="1400" b="1" dirty="0">
                <a:latin typeface="RotisSemiSans"/>
                <a:cs typeface="Arial" pitchFamily="34" charset="0"/>
              </a:rPr>
              <a:t>Grundstücksfläche:                </a:t>
            </a:r>
          </a:p>
          <a:p>
            <a:pPr algn="just"/>
            <a:r>
              <a:rPr lang="de-DE" sz="1400" b="1" dirty="0">
                <a:latin typeface="RotisSemiSans"/>
                <a:cs typeface="Arial" pitchFamily="34" charset="0"/>
              </a:rPr>
              <a:t>1.220 m²</a:t>
            </a:r>
          </a:p>
          <a:p>
            <a:pPr algn="just"/>
            <a:endParaRPr lang="de-DE" sz="1400" b="1" dirty="0">
              <a:latin typeface="RotisSemiSans"/>
              <a:cs typeface="Arial" pitchFamily="34" charset="0"/>
            </a:endParaRPr>
          </a:p>
          <a:p>
            <a:pPr algn="just"/>
            <a:r>
              <a:rPr lang="de-DE" sz="1400" b="1" dirty="0">
                <a:latin typeface="RotisSemiSans"/>
                <a:cs typeface="Arial" pitchFamily="34" charset="0"/>
              </a:rPr>
              <a:t>Flächenmaß:                                  </a:t>
            </a:r>
          </a:p>
          <a:p>
            <a:pPr algn="just"/>
            <a:r>
              <a:rPr lang="de-DE" sz="1400" b="1" dirty="0">
                <a:latin typeface="RotisSemiSans"/>
                <a:cs typeface="Arial" pitchFamily="34" charset="0"/>
              </a:rPr>
              <a:t>Ca. 23 m x 52 m</a:t>
            </a:r>
          </a:p>
          <a:p>
            <a:pPr algn="just"/>
            <a:endParaRPr lang="de-DE" sz="1400" b="1" dirty="0">
              <a:latin typeface="RotisSemiSans"/>
              <a:cs typeface="Arial" pitchFamily="34" charset="0"/>
            </a:endParaRPr>
          </a:p>
          <a:p>
            <a:pPr algn="just"/>
            <a:r>
              <a:rPr lang="de-DE" sz="1400" b="1" dirty="0">
                <a:latin typeface="RotisSemiSans"/>
                <a:cs typeface="Arial" pitchFamily="34" charset="0"/>
              </a:rPr>
              <a:t>Flächennutzungsplan:</a:t>
            </a:r>
          </a:p>
          <a:p>
            <a:pPr algn="just"/>
            <a:r>
              <a:rPr lang="de-DE" sz="1400" b="1" dirty="0">
                <a:latin typeface="RotisSemiSans"/>
                <a:cs typeface="Arial" pitchFamily="34" charset="0"/>
              </a:rPr>
              <a:t>Mischgebiet                         </a:t>
            </a:r>
          </a:p>
          <a:p>
            <a:pPr algn="just"/>
            <a:endParaRPr lang="de-DE" sz="1400" b="1" dirty="0">
              <a:latin typeface="RotisSemiSans"/>
              <a:cs typeface="Arial" pitchFamily="34" charset="0"/>
            </a:endParaRPr>
          </a:p>
          <a:p>
            <a:pPr algn="just"/>
            <a:r>
              <a:rPr lang="de-DE" sz="1400" b="1" dirty="0">
                <a:latin typeface="RotisSemiSans"/>
                <a:cs typeface="Arial" pitchFamily="34" charset="0"/>
              </a:rPr>
              <a:t>Umliegende Bebauung:</a:t>
            </a:r>
          </a:p>
          <a:p>
            <a:pPr algn="just"/>
            <a:r>
              <a:rPr lang="de-DE" sz="1400" b="1" dirty="0">
                <a:latin typeface="RotisSemiSans"/>
                <a:cs typeface="Arial" pitchFamily="34" charset="0"/>
              </a:rPr>
              <a:t>2- bis 3-geschossig                    </a:t>
            </a:r>
          </a:p>
          <a:p>
            <a:pPr algn="just"/>
            <a:endParaRPr lang="de-DE" sz="1400" b="1" dirty="0">
              <a:latin typeface="RotisSemiSans"/>
              <a:cs typeface="Arial" pitchFamily="34" charset="0"/>
            </a:endParaRPr>
          </a:p>
          <a:p>
            <a:pPr algn="just"/>
            <a:r>
              <a:rPr lang="de-DE" sz="1400" b="1" dirty="0">
                <a:latin typeface="RotisSemiSans"/>
                <a:cs typeface="Arial" pitchFamily="34" charset="0"/>
              </a:rPr>
              <a:t>Kaufpreis:                            </a:t>
            </a:r>
          </a:p>
          <a:p>
            <a:pPr algn="just"/>
            <a:r>
              <a:rPr lang="de-DE" sz="1400" b="1" dirty="0">
                <a:latin typeface="RotisSemiSans"/>
                <a:cs typeface="Arial" pitchFamily="34" charset="0"/>
              </a:rPr>
              <a:t>85.400 Euro</a:t>
            </a:r>
          </a:p>
          <a:p>
            <a:pPr algn="just"/>
            <a:endParaRPr lang="de-DE" sz="1400" b="1" dirty="0">
              <a:latin typeface="RotisSemiSans"/>
              <a:cs typeface="Arial" pitchFamily="34" charset="0"/>
            </a:endParaRPr>
          </a:p>
          <a:p>
            <a:pPr algn="just"/>
            <a:r>
              <a:rPr lang="de-DE" sz="1400" b="1" dirty="0">
                <a:latin typeface="RotisSemiSans"/>
                <a:cs typeface="Arial" pitchFamily="34" charset="0"/>
              </a:rPr>
              <a:t>Sonstiges:		</a:t>
            </a:r>
          </a:p>
          <a:p>
            <a:pPr algn="just"/>
            <a:r>
              <a:rPr lang="de-DE" sz="1400" b="1" dirty="0">
                <a:latin typeface="RotisSemiSans"/>
                <a:cs typeface="Arial" pitchFamily="34" charset="0"/>
              </a:rPr>
              <a:t>Provisionsfrei</a:t>
            </a:r>
          </a:p>
          <a:p>
            <a:pPr algn="just"/>
            <a:r>
              <a:rPr lang="de-DE" sz="1400" b="1" dirty="0">
                <a:latin typeface="RotisSemiSans"/>
                <a:cs typeface="Arial" pitchFamily="34" charset="0"/>
              </a:rPr>
              <a:t>Bauträgerfrei</a:t>
            </a:r>
          </a:p>
          <a:p>
            <a:pPr algn="just"/>
            <a:endParaRPr lang="de-DE" sz="1100" dirty="0">
              <a:latin typeface="RotisSemiSans" pitchFamily="34" charset="0"/>
            </a:endParaRPr>
          </a:p>
        </p:txBody>
      </p:sp>
      <p:sp>
        <p:nvSpPr>
          <p:cNvPr id="21" name="Rechteck 20">
            <a:extLst>
              <a:ext uri="{FF2B5EF4-FFF2-40B4-BE49-F238E27FC236}">
                <a16:creationId xmlns:a16="http://schemas.microsoft.com/office/drawing/2014/main" id="{1197C493-C5BF-41D9-BAB9-51D20A999660}"/>
              </a:ext>
            </a:extLst>
          </p:cNvPr>
          <p:cNvSpPr/>
          <p:nvPr/>
        </p:nvSpPr>
        <p:spPr>
          <a:xfrm>
            <a:off x="0" y="-85960"/>
            <a:ext cx="7561262" cy="1292485"/>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6" name="Textfeld 5">
            <a:extLst>
              <a:ext uri="{FF2B5EF4-FFF2-40B4-BE49-F238E27FC236}">
                <a16:creationId xmlns:a16="http://schemas.microsoft.com/office/drawing/2014/main" id="{F8053CAF-D298-49E4-BDC4-4256FD11098A}"/>
              </a:ext>
            </a:extLst>
          </p:cNvPr>
          <p:cNvSpPr txBox="1"/>
          <p:nvPr/>
        </p:nvSpPr>
        <p:spPr>
          <a:xfrm>
            <a:off x="1132325" y="0"/>
            <a:ext cx="6752762" cy="1446550"/>
          </a:xfrm>
          <a:prstGeom prst="rect">
            <a:avLst/>
          </a:prstGeom>
          <a:noFill/>
        </p:spPr>
        <p:txBody>
          <a:bodyPr wrap="square" rtlCol="0">
            <a:spAutoFit/>
          </a:bodyPr>
          <a:lstStyle/>
          <a:p>
            <a:pPr algn="just"/>
            <a:endParaRPr lang="de-DE" sz="1600" dirty="0">
              <a:solidFill>
                <a:schemeClr val="bg1"/>
              </a:solidFill>
              <a:latin typeface="RotisSemiSans" pitchFamily="34" charset="0"/>
            </a:endParaRPr>
          </a:p>
          <a:p>
            <a:pPr marL="0" marR="0" lvl="0" indent="0" algn="l" defTabSz="1039033"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RotisSemiSans" pitchFamily="34" charset="0"/>
                <a:ea typeface="+mn-ea"/>
                <a:cs typeface="+mn-cs"/>
              </a:rPr>
              <a:t>          Baugrundstück in Chemnitz</a:t>
            </a:r>
          </a:p>
          <a:p>
            <a:pPr marL="0" marR="0" lvl="0" indent="0" algn="l" defTabSz="1039033"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RotisSemiSans" pitchFamily="34" charset="0"/>
                <a:ea typeface="+mn-ea"/>
                <a:cs typeface="+mn-cs"/>
              </a:rPr>
              <a:t>               Zwickauer Straße 474</a:t>
            </a:r>
          </a:p>
          <a:p>
            <a:pPr algn="just"/>
            <a:endParaRPr lang="de-DE" sz="2400" dirty="0">
              <a:solidFill>
                <a:schemeClr val="bg1"/>
              </a:solidFill>
              <a:latin typeface="RotisSemiSans" pitchFamily="34" charset="0"/>
            </a:endParaRPr>
          </a:p>
        </p:txBody>
      </p:sp>
      <p:sp>
        <p:nvSpPr>
          <p:cNvPr id="31" name="Textfeld 30">
            <a:extLst>
              <a:ext uri="{FF2B5EF4-FFF2-40B4-BE49-F238E27FC236}">
                <a16:creationId xmlns:a16="http://schemas.microsoft.com/office/drawing/2014/main" id="{B7FF785F-9434-40C9-AB21-A1548ADB7473}"/>
              </a:ext>
            </a:extLst>
          </p:cNvPr>
          <p:cNvSpPr txBox="1"/>
          <p:nvPr/>
        </p:nvSpPr>
        <p:spPr>
          <a:xfrm>
            <a:off x="479174" y="8263309"/>
            <a:ext cx="7405913" cy="215444"/>
          </a:xfrm>
          <a:prstGeom prst="rect">
            <a:avLst/>
          </a:prstGeom>
          <a:noFill/>
        </p:spPr>
        <p:txBody>
          <a:bodyPr wrap="square">
            <a:spAutoFit/>
          </a:bodyPr>
          <a:lstStyle/>
          <a:p>
            <a:pPr marL="0" lvl="2" algn="just"/>
            <a:r>
              <a:rPr lang="de-DE" sz="800" dirty="0">
                <a:latin typeface="Arial" pitchFamily="34" charset="0"/>
                <a:cs typeface="Arial" pitchFamily="34" charset="0"/>
              </a:rPr>
              <a:t>Das Immobilienangebot ist freibleibend. Für die Richtigkeit und Vollständigkeit der Angaben wird keine Haftung übernommen.  </a:t>
            </a:r>
          </a:p>
        </p:txBody>
      </p:sp>
      <p:pic>
        <p:nvPicPr>
          <p:cNvPr id="4" name="Grafik 3">
            <a:extLst>
              <a:ext uri="{FF2B5EF4-FFF2-40B4-BE49-F238E27FC236}">
                <a16:creationId xmlns:a16="http://schemas.microsoft.com/office/drawing/2014/main" id="{45CB2BEB-A465-480C-AD2B-455446940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823" y="8774321"/>
            <a:ext cx="1798320" cy="1801368"/>
          </a:xfrm>
          <a:prstGeom prst="rect">
            <a:avLst/>
          </a:prstGeom>
        </p:spPr>
      </p:pic>
      <p:pic>
        <p:nvPicPr>
          <p:cNvPr id="13" name="Grafik 12" descr="Ein Bild, das Baum, draußen, Himmel enthält.&#10;&#10;Automatisch generierte Beschreibung">
            <a:extLst>
              <a:ext uri="{FF2B5EF4-FFF2-40B4-BE49-F238E27FC236}">
                <a16:creationId xmlns:a16="http://schemas.microsoft.com/office/drawing/2014/main" id="{DFC5A64E-AB99-44E9-9947-48B598A411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09" t="-96958" r="20175" b="119011"/>
          <a:stretch/>
        </p:blipFill>
        <p:spPr>
          <a:xfrm rot="5400000">
            <a:off x="-5946195" y="2148484"/>
            <a:ext cx="5617206" cy="5893746"/>
          </a:xfrm>
          <a:prstGeom prst="rect">
            <a:avLst/>
          </a:prstGeom>
        </p:spPr>
      </p:pic>
      <p:pic>
        <p:nvPicPr>
          <p:cNvPr id="5" name="Grafik 4">
            <a:extLst>
              <a:ext uri="{FF2B5EF4-FFF2-40B4-BE49-F238E27FC236}">
                <a16:creationId xmlns:a16="http://schemas.microsoft.com/office/drawing/2014/main" id="{16BDC7B1-71DA-41EC-8A8F-0DEC4A8D81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557" y="2076081"/>
            <a:ext cx="3990402" cy="2992802"/>
          </a:xfrm>
          <a:prstGeom prst="rect">
            <a:avLst/>
          </a:prstGeom>
          <a:ln w="12700">
            <a:solidFill>
              <a:schemeClr val="tx1"/>
            </a:solidFill>
          </a:ln>
        </p:spPr>
      </p:pic>
      <p:pic>
        <p:nvPicPr>
          <p:cNvPr id="9" name="Grafik 8" descr="Ein Bild, das draußen, Gras, Baum, Himmel enthält.&#10;&#10;Automatisch generierte Beschreibung">
            <a:extLst>
              <a:ext uri="{FF2B5EF4-FFF2-40B4-BE49-F238E27FC236}">
                <a16:creationId xmlns:a16="http://schemas.microsoft.com/office/drawing/2014/main" id="{E093D8D5-06D4-4E16-9569-E7C0A0BEF5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2557" y="5210227"/>
            <a:ext cx="3990402" cy="2992802"/>
          </a:xfrm>
          <a:prstGeom prst="rect">
            <a:avLst/>
          </a:prstGeom>
          <a:ln w="127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 y="8519983"/>
            <a:ext cx="7561263" cy="2101980"/>
          </a:xfrm>
          <a:prstGeom prst="rect">
            <a:avLst/>
          </a:prstGeom>
          <a:solidFill>
            <a:schemeClr val="bg1">
              <a:lumMod val="85000"/>
            </a:schemeClr>
          </a:solidFill>
          <a:ln w="9525">
            <a:noFill/>
            <a:miter lim="800000"/>
            <a:headEnd/>
            <a:tailEnd/>
          </a:ln>
        </p:spPr>
        <p:txBody>
          <a:bodyPr vert="horz" wrap="square" lIns="99176" tIns="49588" rIns="99176" bIns="49588" numCol="1" anchor="t" anchorCtr="0" compatLnSpc="1">
            <a:prstTxWarp prst="textNoShape">
              <a:avLst/>
            </a:prstTxWarp>
          </a:bodyPr>
          <a:lstStyle/>
          <a:p>
            <a:endParaRPr lang="de-DE" sz="1200" b="1" dirty="0">
              <a:solidFill>
                <a:schemeClr val="tx1"/>
              </a:solidFill>
              <a:latin typeface="Arial" pitchFamily="34" charset="0"/>
              <a:cs typeface="Arial" pitchFamily="34" charset="0"/>
            </a:endParaRPr>
          </a:p>
        </p:txBody>
      </p:sp>
      <p:sp>
        <p:nvSpPr>
          <p:cNvPr id="26" name="Textfeld 25"/>
          <p:cNvSpPr txBox="1"/>
          <p:nvPr/>
        </p:nvSpPr>
        <p:spPr>
          <a:xfrm>
            <a:off x="-8578143" y="4382287"/>
            <a:ext cx="6572296" cy="1169551"/>
          </a:xfrm>
          <a:prstGeom prst="rect">
            <a:avLst/>
          </a:prstGeom>
          <a:noFill/>
        </p:spPr>
        <p:txBody>
          <a:bodyPr wrap="square" rtlCol="0">
            <a:spAutoFit/>
          </a:bodyPr>
          <a:lstStyle/>
          <a:p>
            <a:pPr marL="0" lvl="2" algn="just"/>
            <a:endParaRPr lang="de-DE" sz="1000" dirty="0">
              <a:latin typeface="RotisSemiSans" pitchFamily="34"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p:txBody>
      </p:sp>
      <p:sp>
        <p:nvSpPr>
          <p:cNvPr id="12" name="Rechteck 11"/>
          <p:cNvSpPr/>
          <p:nvPr/>
        </p:nvSpPr>
        <p:spPr>
          <a:xfrm>
            <a:off x="-304" y="1555888"/>
            <a:ext cx="7561262" cy="413982"/>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13" name="Rechteck 12"/>
          <p:cNvSpPr/>
          <p:nvPr/>
        </p:nvSpPr>
        <p:spPr>
          <a:xfrm>
            <a:off x="161042" y="1536511"/>
            <a:ext cx="4165467" cy="461665"/>
          </a:xfrm>
          <a:prstGeom prst="rect">
            <a:avLst/>
          </a:prstGeom>
        </p:spPr>
        <p:txBody>
          <a:bodyPr wrap="square">
            <a:spAutoFit/>
          </a:bodyPr>
          <a:lstStyle/>
          <a:p>
            <a:pPr>
              <a:spcBef>
                <a:spcPct val="0"/>
              </a:spcBef>
            </a:pPr>
            <a:r>
              <a:rPr lang="de-DE" sz="2400" b="1" kern="2500" cap="small" dirty="0">
                <a:latin typeface="RotisSemiSans" pitchFamily="34" charset="0"/>
              </a:rPr>
              <a:t>Objektbeschreibung</a:t>
            </a:r>
          </a:p>
        </p:txBody>
      </p:sp>
      <p:sp>
        <p:nvSpPr>
          <p:cNvPr id="16" name="Textfeld 15"/>
          <p:cNvSpPr txBox="1"/>
          <p:nvPr/>
        </p:nvSpPr>
        <p:spPr>
          <a:xfrm>
            <a:off x="972319" y="1373188"/>
            <a:ext cx="7030373" cy="769441"/>
          </a:xfrm>
          <a:prstGeom prst="rect">
            <a:avLst/>
          </a:prstGeom>
          <a:noFill/>
        </p:spPr>
        <p:txBody>
          <a:bodyPr wrap="square" rtlCol="0">
            <a:spAutoFit/>
          </a:bodyPr>
          <a:lstStyle/>
          <a:p>
            <a:pPr algn="just"/>
            <a:endParaRPr lang="de-DE" sz="1100">
              <a:latin typeface="RotisSemiSans"/>
              <a:cs typeface="Arial" pitchFamily="34" charset="0"/>
            </a:endParaRPr>
          </a:p>
          <a:p>
            <a:pPr algn="just"/>
            <a:endParaRPr lang="de-DE" sz="1100">
              <a:latin typeface="RotisSemiSans"/>
              <a:cs typeface="Arial" pitchFamily="34" charset="0"/>
            </a:endParaRPr>
          </a:p>
          <a:p>
            <a:pPr algn="just"/>
            <a:endParaRPr lang="de-DE" sz="1100">
              <a:latin typeface="RotisSemiSans"/>
              <a:cs typeface="Arial" pitchFamily="34" charset="0"/>
            </a:endParaRPr>
          </a:p>
          <a:p>
            <a:pPr algn="just"/>
            <a:endParaRPr lang="de-DE" sz="1100" dirty="0">
              <a:latin typeface="RotisSemiSans" pitchFamily="34" charset="0"/>
            </a:endParaRPr>
          </a:p>
        </p:txBody>
      </p:sp>
      <p:sp>
        <p:nvSpPr>
          <p:cNvPr id="17" name="Rechteck 16"/>
          <p:cNvSpPr/>
          <p:nvPr/>
        </p:nvSpPr>
        <p:spPr>
          <a:xfrm>
            <a:off x="26903" y="4164430"/>
            <a:ext cx="7561261" cy="415818"/>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28" name="Rechteck 27"/>
          <p:cNvSpPr/>
          <p:nvPr/>
        </p:nvSpPr>
        <p:spPr>
          <a:xfrm>
            <a:off x="-7264648" y="1830158"/>
            <a:ext cx="6814540" cy="441146"/>
          </a:xfrm>
          <a:prstGeom prst="rect">
            <a:avLst/>
          </a:prstGeom>
        </p:spPr>
        <p:txBody>
          <a:bodyPr wrap="square">
            <a:spAutoFit/>
          </a:bodyPr>
          <a:lstStyle/>
          <a:p>
            <a:pPr marL="274638" lvl="0" indent="-274638" algn="just" defTabSz="914400" eaLnBrk="0" fontAlgn="base" hangingPunct="0">
              <a:lnSpc>
                <a:spcPts val="1400"/>
              </a:lnSpc>
              <a:spcBef>
                <a:spcPct val="0"/>
              </a:spcBef>
              <a:spcAft>
                <a:spcPct val="0"/>
              </a:spcAft>
              <a:buFont typeface="Arial" pitchFamily="34" charset="0"/>
              <a:buChar char="•"/>
            </a:pPr>
            <a:endParaRPr lang="de-DE" sz="1100" dirty="0">
              <a:latin typeface="RotisSemiSans"/>
              <a:cs typeface="Arial" pitchFamily="34" charset="0"/>
            </a:endParaRPr>
          </a:p>
          <a:p>
            <a:pPr lvl="0" algn="just" eaLnBrk="0" fontAlgn="base" hangingPunct="0">
              <a:spcBef>
                <a:spcPct val="0"/>
              </a:spcBef>
              <a:spcAft>
                <a:spcPct val="0"/>
              </a:spcAft>
            </a:pPr>
            <a:endParaRPr lang="de-DE" sz="1100" dirty="0">
              <a:latin typeface="RotisSemiSans"/>
              <a:cs typeface="Arial" pitchFamily="34" charset="0"/>
            </a:endParaRPr>
          </a:p>
        </p:txBody>
      </p:sp>
      <p:sp>
        <p:nvSpPr>
          <p:cNvPr id="29" name="Textfeld 28"/>
          <p:cNvSpPr txBox="1"/>
          <p:nvPr/>
        </p:nvSpPr>
        <p:spPr>
          <a:xfrm>
            <a:off x="457084" y="8631475"/>
            <a:ext cx="4607276" cy="2877711"/>
          </a:xfrm>
          <a:prstGeom prst="rect">
            <a:avLst/>
          </a:prstGeom>
          <a:noFill/>
        </p:spPr>
        <p:txBody>
          <a:bodyPr wrap="square" rtlCol="0">
            <a:spAutoFit/>
          </a:bodyPr>
          <a:lstStyle/>
          <a:p>
            <a:r>
              <a:rPr lang="de-DE" sz="1100" b="1" dirty="0">
                <a:latin typeface="RotisSemiSans" pitchFamily="34" charset="0"/>
              </a:rPr>
              <a:t>Grundstücks- und Gebäudewirtschafts-Gesellschaft </a:t>
            </a:r>
            <a:r>
              <a:rPr lang="de-DE" sz="1100" b="1" dirty="0" err="1">
                <a:latin typeface="RotisSemiSans" pitchFamily="34" charset="0"/>
              </a:rPr>
              <a:t>m.b.H</a:t>
            </a:r>
            <a:r>
              <a:rPr lang="de-DE" sz="1100" b="1" dirty="0">
                <a:latin typeface="RotisSemiSans" pitchFamily="34" charset="0"/>
              </a:rPr>
              <a:t>.</a:t>
            </a:r>
          </a:p>
          <a:p>
            <a:r>
              <a:rPr lang="de-DE" sz="1100" dirty="0">
                <a:latin typeface="RotisSemiSans" pitchFamily="34" charset="0"/>
              </a:rPr>
              <a:t>Hauptabteilung Stadt- und Projektentwicklung</a:t>
            </a:r>
          </a:p>
          <a:p>
            <a:r>
              <a:rPr lang="de-DE" sz="1100" dirty="0" err="1">
                <a:latin typeface="RotisSemiSans" pitchFamily="34" charset="0"/>
              </a:rPr>
              <a:t>Clausstraße</a:t>
            </a:r>
            <a:r>
              <a:rPr lang="de-DE" sz="1100" dirty="0">
                <a:latin typeface="RotisSemiSans" pitchFamily="34" charset="0"/>
              </a:rPr>
              <a:t> 10/12</a:t>
            </a:r>
          </a:p>
          <a:p>
            <a:r>
              <a:rPr lang="de-DE" sz="1100" dirty="0">
                <a:latin typeface="RotisSemiSans" pitchFamily="34" charset="0"/>
              </a:rPr>
              <a:t>09126 Chemnitz</a:t>
            </a:r>
          </a:p>
          <a:p>
            <a:endParaRPr lang="de-DE" sz="500" dirty="0">
              <a:latin typeface="RotisSemiSans" pitchFamily="34" charset="0"/>
            </a:endParaRPr>
          </a:p>
          <a:p>
            <a:r>
              <a:rPr lang="de-DE" sz="1100" dirty="0">
                <a:latin typeface="RotisSemiSans" pitchFamily="34" charset="0"/>
              </a:rPr>
              <a:t>Ansprechpartnerin:</a:t>
            </a:r>
          </a:p>
          <a:p>
            <a:r>
              <a:rPr lang="de-DE" sz="1100" dirty="0">
                <a:latin typeface="RotisSemiSans" pitchFamily="34" charset="0"/>
              </a:rPr>
              <a:t>Frau Frauke Meier</a:t>
            </a:r>
          </a:p>
          <a:p>
            <a:r>
              <a:rPr lang="de-DE" sz="1100" dirty="0">
                <a:latin typeface="RotisSemiSans" pitchFamily="34" charset="0"/>
              </a:rPr>
              <a:t>Telefon: 0371 533-1550		</a:t>
            </a:r>
          </a:p>
          <a:p>
            <a:r>
              <a:rPr lang="de-DE" sz="1100" dirty="0">
                <a:latin typeface="RotisSemiSans" pitchFamily="34" charset="0"/>
              </a:rPr>
              <a:t>Telefax: 0371 533-1449  </a:t>
            </a:r>
          </a:p>
          <a:p>
            <a:r>
              <a:rPr lang="de-DE" sz="1100" dirty="0">
                <a:latin typeface="RotisSemiSans" pitchFamily="34" charset="0"/>
              </a:rPr>
              <a:t>Internet: www.ggg.de/kaufen</a:t>
            </a:r>
          </a:p>
          <a:p>
            <a:r>
              <a:rPr lang="de-DE" sz="1100" dirty="0">
                <a:latin typeface="RotisSemiSans" pitchFamily="34" charset="0"/>
              </a:rPr>
              <a:t>E-Mail: frauke.meier@ggg.de	</a:t>
            </a: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p:txBody>
      </p:sp>
      <p:sp>
        <p:nvSpPr>
          <p:cNvPr id="20" name="Textfeld 19"/>
          <p:cNvSpPr txBox="1"/>
          <p:nvPr/>
        </p:nvSpPr>
        <p:spPr>
          <a:xfrm>
            <a:off x="159143" y="8210415"/>
            <a:ext cx="6766697" cy="384721"/>
          </a:xfrm>
          <a:prstGeom prst="rect">
            <a:avLst/>
          </a:prstGeom>
          <a:noFill/>
        </p:spPr>
        <p:txBody>
          <a:bodyPr wrap="square" rtlCol="0">
            <a:spAutoFit/>
          </a:bodyPr>
          <a:lstStyle/>
          <a:p>
            <a:pPr marL="0" lvl="2" algn="just"/>
            <a:r>
              <a:rPr lang="de-DE" sz="900" dirty="0">
                <a:latin typeface="Arial" pitchFamily="34" charset="0"/>
                <a:cs typeface="Arial" pitchFamily="34" charset="0"/>
              </a:rPr>
              <a:t>Das Immobilienangebot ist freibleibend. Für die Richtigkeit und Vollständigkeit der Angaben wird keine Haftung übernommen</a:t>
            </a:r>
            <a:r>
              <a:rPr lang="de-DE" sz="900" b="1" dirty="0">
                <a:latin typeface="Arial" pitchFamily="34" charset="0"/>
                <a:cs typeface="Arial" pitchFamily="34" charset="0"/>
              </a:rPr>
              <a:t>. </a:t>
            </a:r>
          </a:p>
          <a:p>
            <a:pPr algn="just"/>
            <a:endParaRPr lang="de-DE" sz="1000" dirty="0">
              <a:latin typeface="RotisSemiSans" pitchFamily="34" charset="0"/>
            </a:endParaRPr>
          </a:p>
        </p:txBody>
      </p:sp>
      <p:sp>
        <p:nvSpPr>
          <p:cNvPr id="21" name="Textfeld 20">
            <a:extLst>
              <a:ext uri="{FF2B5EF4-FFF2-40B4-BE49-F238E27FC236}">
                <a16:creationId xmlns:a16="http://schemas.microsoft.com/office/drawing/2014/main" id="{0769FA43-CD7B-40ED-9697-20A5708C0A29}"/>
              </a:ext>
            </a:extLst>
          </p:cNvPr>
          <p:cNvSpPr txBox="1"/>
          <p:nvPr/>
        </p:nvSpPr>
        <p:spPr>
          <a:xfrm>
            <a:off x="159143" y="2012647"/>
            <a:ext cx="7130190" cy="1938992"/>
          </a:xfrm>
          <a:prstGeom prst="rect">
            <a:avLst/>
          </a:prstGeom>
          <a:noFill/>
        </p:spPr>
        <p:txBody>
          <a:bodyPr wrap="square">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Das Grundstück ist im Flächennutzungsplan als gemischte Baufläche ausgewiesen. Aufgrund der umliegenden Bebauung ist davon auszugehen, dass eine 2- bis 3-geschossige Wohnbebauung zulässig ist. Ebenso befand sich auf diesem Grundstück bis zum Jahr 2007 ein Wohnhaus, dass zurückgebaut wurde. Auch eine gewerbliche Bebauung, die sich nicht störend in die Umgebung einfügt, erscheint grundsätzlich möglich.</a:t>
            </a:r>
          </a:p>
          <a:p>
            <a:pPr algn="just"/>
            <a:endParaRPr lang="de-DE" sz="1200" dirty="0">
              <a:effectLst/>
              <a:latin typeface="Calibri" panose="020F0502020204030204" pitchFamily="34" charset="0"/>
              <a:ea typeface="Calibri" panose="020F0502020204030204" pitchFamily="34" charset="0"/>
              <a:cs typeface="Calibri" panose="020F0502020204030204" pitchFamily="34" charset="0"/>
            </a:endParaRPr>
          </a:p>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Die Grundstücksbreite beträgt ca. 23 m, die Grundstückstiefe ca. 52 m².  Auf dem Gelände </a:t>
            </a:r>
            <a:r>
              <a:rPr lang="de-DE" sz="1200" dirty="0">
                <a:latin typeface="Calibri" panose="020F0502020204030204" pitchFamily="34" charset="0"/>
                <a:ea typeface="Calibri" panose="020F0502020204030204" pitchFamily="34" charset="0"/>
                <a:cs typeface="Calibri" panose="020F0502020204030204" pitchFamily="34" charset="0"/>
              </a:rPr>
              <a:t>ist</a:t>
            </a:r>
            <a:r>
              <a:rPr lang="de-DE" sz="1200" dirty="0">
                <a:effectLst/>
                <a:latin typeface="Calibri" panose="020F0502020204030204" pitchFamily="34" charset="0"/>
                <a:ea typeface="Calibri" panose="020F0502020204030204" pitchFamily="34" charset="0"/>
                <a:cs typeface="Calibri" panose="020F0502020204030204" pitchFamily="34" charset="0"/>
              </a:rPr>
              <a:t> neben einigen Obstbäumen unterschiedlicher Grünbewuchs vorhanden. Auf dem Areal befindet sich eine verpachtete Garage. </a:t>
            </a:r>
          </a:p>
          <a:p>
            <a:pPr algn="just"/>
            <a:endParaRPr lang="de-DE" sz="1200" dirty="0">
              <a:effectLst/>
              <a:latin typeface="Calibri" panose="020F0502020204030204" pitchFamily="34" charset="0"/>
              <a:ea typeface="Calibri" panose="020F0502020204030204" pitchFamily="34" charset="0"/>
              <a:cs typeface="Calibri" panose="020F0502020204030204" pitchFamily="34" charset="0"/>
            </a:endParaRPr>
          </a:p>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Zur Klärung der konkreten Bebauungsmöglichkeiten wird ein Antrag auf Vorbescheid nach §75 </a:t>
            </a:r>
            <a:r>
              <a:rPr lang="de-DE" sz="1200" dirty="0" err="1">
                <a:effectLst/>
                <a:latin typeface="Calibri" panose="020F0502020204030204" pitchFamily="34" charset="0"/>
                <a:ea typeface="Calibri" panose="020F0502020204030204" pitchFamily="34" charset="0"/>
                <a:cs typeface="Calibri" panose="020F0502020204030204" pitchFamily="34" charset="0"/>
              </a:rPr>
              <a:t>SächsBO</a:t>
            </a:r>
            <a:r>
              <a:rPr lang="de-DE" sz="1200" dirty="0">
                <a:effectLst/>
                <a:latin typeface="Calibri" panose="020F0502020204030204" pitchFamily="34" charset="0"/>
                <a:ea typeface="Calibri" panose="020F0502020204030204" pitchFamily="34" charset="0"/>
                <a:cs typeface="Calibri" panose="020F0502020204030204" pitchFamily="34" charset="0"/>
              </a:rPr>
              <a:t> beim Baugenehmigungsamt der Stadt Chemnitz empfohlen</a:t>
            </a:r>
          </a:p>
        </p:txBody>
      </p:sp>
      <p:sp>
        <p:nvSpPr>
          <p:cNvPr id="22" name="Textfeld 21">
            <a:extLst>
              <a:ext uri="{FF2B5EF4-FFF2-40B4-BE49-F238E27FC236}">
                <a16:creationId xmlns:a16="http://schemas.microsoft.com/office/drawing/2014/main" id="{9045EA7F-5552-4263-90B4-019A8D1648FD}"/>
              </a:ext>
            </a:extLst>
          </p:cNvPr>
          <p:cNvSpPr txBox="1"/>
          <p:nvPr/>
        </p:nvSpPr>
        <p:spPr>
          <a:xfrm>
            <a:off x="189424" y="4754832"/>
            <a:ext cx="6726043" cy="1384995"/>
          </a:xfrm>
          <a:prstGeom prst="rect">
            <a:avLst/>
          </a:prstGeom>
          <a:noFill/>
        </p:spPr>
        <p:txBody>
          <a:bodyPr wrap="square">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Das Verkaufsobjekt liegt im südwestlichen Stadtgebiet an der hier beginnend ländlicher geprägten Zwickauer Straße als ein Eingangstor von Chemnitz, der Europäischen Kulturhauptstadt 2025. Das Stadtzentrum ist ca. 6 km entfernt. </a:t>
            </a:r>
          </a:p>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In der Nachbarschaft befinden sich sowohl Wohnbebauung als auch kleinere Gewerbebetriebe. In der näheren Umgebung befinden sich kleinere Einzelhandelsgeschäfte, ein Einkaufskomplex, der Chemnitzer Tierpark, ein Kino u. v. m.</a:t>
            </a:r>
          </a:p>
          <a:p>
            <a:pPr algn="just"/>
            <a:endParaRPr lang="de-DE" sz="1200" dirty="0"/>
          </a:p>
        </p:txBody>
      </p:sp>
      <p:sp>
        <p:nvSpPr>
          <p:cNvPr id="24" name="Rechteck 23">
            <a:extLst>
              <a:ext uri="{FF2B5EF4-FFF2-40B4-BE49-F238E27FC236}">
                <a16:creationId xmlns:a16="http://schemas.microsoft.com/office/drawing/2014/main" id="{0F2DF6C4-9E6A-4F5D-A367-6F0F65B1D23D}"/>
              </a:ext>
            </a:extLst>
          </p:cNvPr>
          <p:cNvSpPr/>
          <p:nvPr/>
        </p:nvSpPr>
        <p:spPr>
          <a:xfrm>
            <a:off x="-305" y="6005298"/>
            <a:ext cx="7561263" cy="413982"/>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pPr>
              <a:spcBef>
                <a:spcPct val="0"/>
              </a:spcBef>
            </a:pPr>
            <a:r>
              <a:rPr lang="de-DE" sz="2000" b="1" kern="2500" cap="small" dirty="0">
                <a:latin typeface="RotisSemiSans" pitchFamily="34" charset="0"/>
              </a:rPr>
              <a:t>  </a:t>
            </a:r>
            <a:r>
              <a:rPr lang="de-DE" sz="2400" b="1" kern="2500" cap="small" dirty="0">
                <a:latin typeface="RotisSemiSans" pitchFamily="34" charset="0"/>
              </a:rPr>
              <a:t>Hinweise</a:t>
            </a:r>
          </a:p>
        </p:txBody>
      </p:sp>
      <p:sp>
        <p:nvSpPr>
          <p:cNvPr id="27" name="Rechteck 26">
            <a:extLst>
              <a:ext uri="{FF2B5EF4-FFF2-40B4-BE49-F238E27FC236}">
                <a16:creationId xmlns:a16="http://schemas.microsoft.com/office/drawing/2014/main" id="{47D7C905-8694-4572-9378-04EE4E80F91E}"/>
              </a:ext>
            </a:extLst>
          </p:cNvPr>
          <p:cNvSpPr/>
          <p:nvPr/>
        </p:nvSpPr>
        <p:spPr>
          <a:xfrm>
            <a:off x="-304" y="-33430"/>
            <a:ext cx="7615677" cy="1354696"/>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pPr algn="just"/>
            <a:r>
              <a:rPr lang="de-DE" dirty="0">
                <a:solidFill>
                  <a:schemeClr val="bg1"/>
                </a:solidFill>
                <a:latin typeface="RotisSemiSans" pitchFamily="34" charset="0"/>
              </a:rPr>
              <a:t>     </a:t>
            </a:r>
          </a:p>
          <a:p>
            <a:pPr marL="0" marR="0" lvl="0" indent="0" algn="l" defTabSz="1039033"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RotisSemiSans" pitchFamily="34" charset="0"/>
                <a:ea typeface="+mn-ea"/>
                <a:cs typeface="+mn-cs"/>
              </a:rPr>
              <a:t>                           Baugrundstück in Chemnitz</a:t>
            </a:r>
          </a:p>
          <a:p>
            <a:pPr marL="0" marR="0" lvl="0" indent="0" algn="l" defTabSz="1039033"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RotisSemiSans" pitchFamily="34" charset="0"/>
                <a:ea typeface="+mn-ea"/>
                <a:cs typeface="+mn-cs"/>
              </a:rPr>
              <a:t>                                Zwickauer Straße 474</a:t>
            </a:r>
          </a:p>
          <a:p>
            <a:pPr algn="ctr"/>
            <a:endParaRPr lang="de-DE" sz="2400" dirty="0">
              <a:solidFill>
                <a:schemeClr val="bg1"/>
              </a:solidFill>
              <a:latin typeface="RotisSemiSans" pitchFamily="34" charset="0"/>
            </a:endParaRPr>
          </a:p>
        </p:txBody>
      </p:sp>
      <p:pic>
        <p:nvPicPr>
          <p:cNvPr id="3" name="Grafik 2">
            <a:extLst>
              <a:ext uri="{FF2B5EF4-FFF2-40B4-BE49-F238E27FC236}">
                <a16:creationId xmlns:a16="http://schemas.microsoft.com/office/drawing/2014/main" id="{54810E79-26B6-4335-B7F3-83843677B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573" y="8670289"/>
            <a:ext cx="1798320" cy="1801368"/>
          </a:xfrm>
          <a:prstGeom prst="rect">
            <a:avLst/>
          </a:prstGeom>
        </p:spPr>
      </p:pic>
      <p:sp>
        <p:nvSpPr>
          <p:cNvPr id="19" name="Textfeld 18">
            <a:extLst>
              <a:ext uri="{FF2B5EF4-FFF2-40B4-BE49-F238E27FC236}">
                <a16:creationId xmlns:a16="http://schemas.microsoft.com/office/drawing/2014/main" id="{F2F8FC08-534E-43D5-AD68-71BC1B0FF4DA}"/>
              </a:ext>
            </a:extLst>
          </p:cNvPr>
          <p:cNvSpPr txBox="1"/>
          <p:nvPr/>
        </p:nvSpPr>
        <p:spPr>
          <a:xfrm>
            <a:off x="182405" y="6490113"/>
            <a:ext cx="7130190" cy="1354217"/>
          </a:xfrm>
          <a:prstGeom prst="rect">
            <a:avLst/>
          </a:prstGeom>
          <a:noFill/>
        </p:spPr>
        <p:txBody>
          <a:bodyPr wrap="square" rtlCol="0">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Die GGG ermöglicht mit diesem Immobilienangebot den Interessenten die Abgabe einer Interessensbekundung am Kauf der Immobilie zum angegebenen Kaufpreis inkl. Angabe der beabsichtigten Nutzung. Auf Anfrage erhalten die Interessenten weitere Unterlagen. Mit der Abgabe einer Interessensbekundung entsteht kein Anspruch auf Abschluss eines Kaufvertrages. </a:t>
            </a:r>
          </a:p>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Sofern bis </a:t>
            </a:r>
            <a:r>
              <a:rPr lang="de-DE" sz="1200">
                <a:effectLst/>
                <a:latin typeface="Calibri" panose="020F0502020204030204" pitchFamily="34" charset="0"/>
                <a:ea typeface="Calibri" panose="020F0502020204030204" pitchFamily="34" charset="0"/>
                <a:cs typeface="Calibri" panose="020F0502020204030204" pitchFamily="34" charset="0"/>
              </a:rPr>
              <a:t>zum </a:t>
            </a:r>
            <a:r>
              <a:rPr lang="de-DE" sz="1200">
                <a:latin typeface="Calibri" panose="020F0502020204030204" pitchFamily="34" charset="0"/>
                <a:ea typeface="Calibri" panose="020F0502020204030204" pitchFamily="34" charset="0"/>
                <a:cs typeface="Calibri" panose="020F0502020204030204" pitchFamily="34" charset="0"/>
              </a:rPr>
              <a:t>06.10</a:t>
            </a:r>
            <a:r>
              <a:rPr lang="de-DE" sz="1200">
                <a:effectLst/>
                <a:latin typeface="Calibri" panose="020F0502020204030204" pitchFamily="34" charset="0"/>
                <a:ea typeface="Calibri" panose="020F0502020204030204" pitchFamily="34" charset="0"/>
                <a:cs typeface="Calibri" panose="020F0502020204030204" pitchFamily="34" charset="0"/>
              </a:rPr>
              <a:t>.2021 </a:t>
            </a:r>
            <a:r>
              <a:rPr lang="de-DE" sz="1200" dirty="0">
                <a:effectLst/>
                <a:latin typeface="Calibri" panose="020F0502020204030204" pitchFamily="34" charset="0"/>
                <a:ea typeface="Calibri" panose="020F0502020204030204" pitchFamily="34" charset="0"/>
                <a:cs typeface="Calibri" panose="020F0502020204030204" pitchFamily="34" charset="0"/>
              </a:rPr>
              <a:t>mehrere Interessensbekundungen eingehen, erfolgt die Einleitung eines Bieterverfahrens.</a:t>
            </a:r>
          </a:p>
          <a:p>
            <a:pPr algn="just"/>
            <a:r>
              <a:rPr lang="de-DE" sz="1000"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23" name="Textfeld 22">
            <a:extLst>
              <a:ext uri="{FF2B5EF4-FFF2-40B4-BE49-F238E27FC236}">
                <a16:creationId xmlns:a16="http://schemas.microsoft.com/office/drawing/2014/main" id="{8DAC183D-5930-4515-8228-823022E64DDC}"/>
              </a:ext>
            </a:extLst>
          </p:cNvPr>
          <p:cNvSpPr txBox="1"/>
          <p:nvPr/>
        </p:nvSpPr>
        <p:spPr>
          <a:xfrm>
            <a:off x="189424" y="7675930"/>
            <a:ext cx="6567021" cy="800219"/>
          </a:xfrm>
          <a:prstGeom prst="rect">
            <a:avLst/>
          </a:prstGeom>
          <a:noFill/>
        </p:spPr>
        <p:txBody>
          <a:bodyPr wrap="square" rtlCol="0">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Das Objekt Zwickauer Straße 474 in Chemnitz/Reichenbrand wird in dem vorhandenen Zustand verkauft. Eine Vermittlungsprovision fällt nicht an.</a:t>
            </a:r>
          </a:p>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  </a:t>
            </a:r>
          </a:p>
          <a:p>
            <a:pPr algn="just"/>
            <a:endParaRPr lang="de-DE" sz="1000" dirty="0">
              <a:latin typeface="RotisSemiSans" pitchFamily="34" charset="0"/>
            </a:endParaRPr>
          </a:p>
        </p:txBody>
      </p:sp>
      <p:sp>
        <p:nvSpPr>
          <p:cNvPr id="31" name="Rechteck 30">
            <a:extLst>
              <a:ext uri="{FF2B5EF4-FFF2-40B4-BE49-F238E27FC236}">
                <a16:creationId xmlns:a16="http://schemas.microsoft.com/office/drawing/2014/main" id="{E4024280-477D-4749-B17B-C5090B4D997C}"/>
              </a:ext>
            </a:extLst>
          </p:cNvPr>
          <p:cNvSpPr/>
          <p:nvPr/>
        </p:nvSpPr>
        <p:spPr>
          <a:xfrm>
            <a:off x="189424" y="4113233"/>
            <a:ext cx="4165467" cy="461665"/>
          </a:xfrm>
          <a:prstGeom prst="rect">
            <a:avLst/>
          </a:prstGeom>
        </p:spPr>
        <p:txBody>
          <a:bodyPr wrap="square">
            <a:spAutoFit/>
          </a:bodyPr>
          <a:lstStyle/>
          <a:p>
            <a:pPr>
              <a:spcBef>
                <a:spcPct val="0"/>
              </a:spcBef>
            </a:pPr>
            <a:r>
              <a:rPr lang="de-DE" sz="2400" b="1" kern="2500" cap="small" dirty="0">
                <a:latin typeface="RotisSemiSans" pitchFamily="34" charset="0"/>
              </a:rPr>
              <a:t>Lagebeschreibung</a:t>
            </a:r>
          </a:p>
        </p:txBody>
      </p:sp>
    </p:spTree>
    <p:extLst>
      <p:ext uri="{BB962C8B-B14F-4D97-AF65-F5344CB8AC3E}">
        <p14:creationId xmlns:p14="http://schemas.microsoft.com/office/powerpoint/2010/main" val="404269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AE02C9-C116-4BE4-A4CD-83F79C810C7B}"/>
              </a:ext>
            </a:extLst>
          </p:cNvPr>
          <p:cNvSpPr/>
          <p:nvPr/>
        </p:nvSpPr>
        <p:spPr>
          <a:xfrm>
            <a:off x="-1" y="8496306"/>
            <a:ext cx="7561264" cy="2125657"/>
          </a:xfrm>
          <a:prstGeom prst="rect">
            <a:avLst/>
          </a:prstGeom>
          <a:solidFill>
            <a:schemeClr val="bg1">
              <a:lumMod val="85000"/>
            </a:schemeClr>
          </a:solidFill>
          <a:ln w="9525">
            <a:noFill/>
            <a:miter lim="800000"/>
            <a:headEnd/>
            <a:tailEnd/>
          </a:ln>
        </p:spPr>
        <p:txBody>
          <a:bodyPr vert="horz" wrap="square" lIns="99176" tIns="49588" rIns="99176" bIns="49588" numCol="1" anchor="t" anchorCtr="0" compatLnSpc="1">
            <a:prstTxWarp prst="textNoShape">
              <a:avLst/>
            </a:prstTxWarp>
          </a:bodyPr>
          <a:lstStyle/>
          <a:p>
            <a:r>
              <a:rPr lang="de-DE" sz="1200" b="1" dirty="0">
                <a:latin typeface="RotisSemiSans" pitchFamily="34" charset="0"/>
              </a:rPr>
              <a:t>          Grundstücks- und Gebäudewirtschafts-Gesellschaft </a:t>
            </a:r>
            <a:r>
              <a:rPr lang="de-DE" sz="1200" b="1" dirty="0" err="1">
                <a:latin typeface="RotisSemiSans" pitchFamily="34" charset="0"/>
              </a:rPr>
              <a:t>m.b.H</a:t>
            </a:r>
            <a:r>
              <a:rPr lang="de-DE" sz="1200" b="1" dirty="0">
                <a:latin typeface="RotisSemiSans" pitchFamily="34" charset="0"/>
              </a:rPr>
              <a:t>.</a:t>
            </a:r>
          </a:p>
          <a:p>
            <a:r>
              <a:rPr lang="de-DE" sz="1200" dirty="0">
                <a:latin typeface="RotisSemiSans" pitchFamily="34" charset="0"/>
              </a:rPr>
              <a:t>          Hauptabteilung Stadt- und Projektentwicklung   </a:t>
            </a:r>
          </a:p>
          <a:p>
            <a:r>
              <a:rPr lang="de-DE" sz="1200" dirty="0">
                <a:latin typeface="RotisSemiSans" pitchFamily="34" charset="0"/>
              </a:rPr>
              <a:t>          </a:t>
            </a:r>
            <a:r>
              <a:rPr lang="de-DE" sz="1200" dirty="0" err="1">
                <a:latin typeface="RotisSemiSans" pitchFamily="34" charset="0"/>
              </a:rPr>
              <a:t>Clausstraße</a:t>
            </a:r>
            <a:r>
              <a:rPr lang="de-DE" sz="1200" dirty="0">
                <a:latin typeface="RotisSemiSans" pitchFamily="34" charset="0"/>
              </a:rPr>
              <a:t> 10/12</a:t>
            </a:r>
          </a:p>
          <a:p>
            <a:r>
              <a:rPr lang="de-DE" sz="1200" dirty="0">
                <a:latin typeface="RotisSemiSans" pitchFamily="34" charset="0"/>
              </a:rPr>
              <a:t>          09126 Chemnitz</a:t>
            </a:r>
          </a:p>
          <a:p>
            <a:endParaRPr lang="de-DE" sz="600" dirty="0">
              <a:latin typeface="RotisSemiSans" pitchFamily="34" charset="0"/>
            </a:endParaRPr>
          </a:p>
          <a:p>
            <a:r>
              <a:rPr lang="de-DE" sz="1200" dirty="0">
                <a:latin typeface="RotisSemiSans" pitchFamily="34" charset="0"/>
              </a:rPr>
              <a:t>         Ansprechpartnerin:</a:t>
            </a:r>
          </a:p>
          <a:p>
            <a:r>
              <a:rPr lang="de-DE" sz="1200" dirty="0">
                <a:latin typeface="RotisSemiSans" pitchFamily="34" charset="0"/>
              </a:rPr>
              <a:t>         Frau Frauke Meier</a:t>
            </a:r>
          </a:p>
          <a:p>
            <a:r>
              <a:rPr lang="de-DE" sz="1200" dirty="0">
                <a:latin typeface="RotisSemiSans" pitchFamily="34" charset="0"/>
              </a:rPr>
              <a:t>         Telefon: 0371 533-1550		</a:t>
            </a:r>
          </a:p>
          <a:p>
            <a:r>
              <a:rPr lang="de-DE" sz="1200" dirty="0">
                <a:latin typeface="RotisSemiSans" pitchFamily="34" charset="0"/>
              </a:rPr>
              <a:t>         Telefax: 0371 533-1449  </a:t>
            </a:r>
          </a:p>
          <a:p>
            <a:r>
              <a:rPr lang="de-DE" sz="1200" dirty="0">
                <a:latin typeface="RotisSemiSans" pitchFamily="34" charset="0"/>
              </a:rPr>
              <a:t>         Internet: www.ggg.de/kaufen</a:t>
            </a:r>
          </a:p>
          <a:p>
            <a:r>
              <a:rPr lang="de-DE" sz="1200" dirty="0">
                <a:latin typeface="RotisSemiSans" pitchFamily="34" charset="0"/>
              </a:rPr>
              <a:t>         E-Mail: frauke.meier@ggg.de		</a:t>
            </a:r>
          </a:p>
        </p:txBody>
      </p:sp>
      <p:sp>
        <p:nvSpPr>
          <p:cNvPr id="3" name="Textfeld 2">
            <a:extLst>
              <a:ext uri="{FF2B5EF4-FFF2-40B4-BE49-F238E27FC236}">
                <a16:creationId xmlns:a16="http://schemas.microsoft.com/office/drawing/2014/main" id="{E2177B2F-8EF7-4FB6-8362-7C2AC73423AB}"/>
              </a:ext>
            </a:extLst>
          </p:cNvPr>
          <p:cNvSpPr txBox="1"/>
          <p:nvPr/>
        </p:nvSpPr>
        <p:spPr>
          <a:xfrm>
            <a:off x="3276822" y="8299603"/>
            <a:ext cx="6572296" cy="1169551"/>
          </a:xfrm>
          <a:prstGeom prst="rect">
            <a:avLst/>
          </a:prstGeom>
          <a:noFill/>
        </p:spPr>
        <p:txBody>
          <a:bodyPr wrap="square" rtlCol="0">
            <a:spAutoFit/>
          </a:bodyPr>
          <a:lstStyle/>
          <a:p>
            <a:pPr marL="0" lvl="2" algn="just"/>
            <a:endParaRPr lang="de-DE" sz="1000" dirty="0">
              <a:latin typeface="RotisSemiSans" pitchFamily="34"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p:txBody>
      </p:sp>
      <p:sp>
        <p:nvSpPr>
          <p:cNvPr id="12" name="Rechteck 11">
            <a:extLst>
              <a:ext uri="{FF2B5EF4-FFF2-40B4-BE49-F238E27FC236}">
                <a16:creationId xmlns:a16="http://schemas.microsoft.com/office/drawing/2014/main" id="{0C0332EC-515A-4A71-89F0-A690744892A0}"/>
              </a:ext>
            </a:extLst>
          </p:cNvPr>
          <p:cNvSpPr/>
          <p:nvPr/>
        </p:nvSpPr>
        <p:spPr>
          <a:xfrm>
            <a:off x="-303469" y="-43969"/>
            <a:ext cx="7561262" cy="1292485"/>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13" name="Textfeld 12">
            <a:extLst>
              <a:ext uri="{FF2B5EF4-FFF2-40B4-BE49-F238E27FC236}">
                <a16:creationId xmlns:a16="http://schemas.microsoft.com/office/drawing/2014/main" id="{F74947EE-9EBE-476A-A5AC-11094A9B2BE0}"/>
              </a:ext>
            </a:extLst>
          </p:cNvPr>
          <p:cNvSpPr txBox="1"/>
          <p:nvPr/>
        </p:nvSpPr>
        <p:spPr>
          <a:xfrm>
            <a:off x="509233" y="-323772"/>
            <a:ext cx="6752762" cy="1569660"/>
          </a:xfrm>
          <a:prstGeom prst="rect">
            <a:avLst/>
          </a:prstGeom>
          <a:noFill/>
        </p:spPr>
        <p:txBody>
          <a:bodyPr wrap="square" rtlCol="0">
            <a:spAutoFit/>
          </a:bodyPr>
          <a:lstStyle/>
          <a:p>
            <a:pPr algn="just"/>
            <a:endParaRPr lang="de-DE" sz="2400" dirty="0">
              <a:solidFill>
                <a:schemeClr val="bg1"/>
              </a:solidFill>
              <a:latin typeface="RotisSemiSans" pitchFamily="34" charset="0"/>
            </a:endParaRPr>
          </a:p>
          <a:p>
            <a:pPr marL="0" marR="0" lvl="0" indent="0" algn="l" defTabSz="1039033"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RotisSemiSans" pitchFamily="34" charset="0"/>
                <a:ea typeface="+mn-ea"/>
                <a:cs typeface="+mn-cs"/>
              </a:rPr>
              <a:t>                   Baugrundstück in Chemnitz</a:t>
            </a:r>
          </a:p>
          <a:p>
            <a:pPr marL="0" marR="0" lvl="0" indent="0" algn="l" defTabSz="1039033"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RotisSemiSans" pitchFamily="34" charset="0"/>
                <a:ea typeface="+mn-ea"/>
                <a:cs typeface="+mn-cs"/>
              </a:rPr>
              <a:t>                        Zwickauer Straße 474</a:t>
            </a:r>
          </a:p>
          <a:p>
            <a:pPr algn="just"/>
            <a:endParaRPr lang="de-DE" sz="2400" dirty="0">
              <a:solidFill>
                <a:schemeClr val="bg1"/>
              </a:solidFill>
              <a:latin typeface="RotisSemiSans" pitchFamily="34" charset="0"/>
            </a:endParaRPr>
          </a:p>
        </p:txBody>
      </p:sp>
      <p:sp>
        <p:nvSpPr>
          <p:cNvPr id="17" name="Textfeld 16">
            <a:extLst>
              <a:ext uri="{FF2B5EF4-FFF2-40B4-BE49-F238E27FC236}">
                <a16:creationId xmlns:a16="http://schemas.microsoft.com/office/drawing/2014/main" id="{A868E61C-D203-4627-882F-1DF4360F7667}"/>
              </a:ext>
            </a:extLst>
          </p:cNvPr>
          <p:cNvSpPr txBox="1"/>
          <p:nvPr/>
        </p:nvSpPr>
        <p:spPr>
          <a:xfrm>
            <a:off x="396255" y="8191301"/>
            <a:ext cx="7395028" cy="215444"/>
          </a:xfrm>
          <a:prstGeom prst="rect">
            <a:avLst/>
          </a:prstGeom>
          <a:noFill/>
        </p:spPr>
        <p:txBody>
          <a:bodyPr wrap="square">
            <a:spAutoFit/>
          </a:bodyPr>
          <a:lstStyle/>
          <a:p>
            <a:pPr marL="0" lvl="2" algn="just"/>
            <a:r>
              <a:rPr lang="de-DE" sz="800" dirty="0">
                <a:latin typeface="Arial" pitchFamily="34" charset="0"/>
                <a:cs typeface="Arial" pitchFamily="34" charset="0"/>
              </a:rPr>
              <a:t>Das Immobilienangebot ist freibleibend. Für die Richtigkeit und Vollständigkeit der Angaben wird keine Haftung übernommen.  </a:t>
            </a:r>
          </a:p>
        </p:txBody>
      </p:sp>
      <p:pic>
        <p:nvPicPr>
          <p:cNvPr id="5" name="Grafik 4">
            <a:extLst>
              <a:ext uri="{FF2B5EF4-FFF2-40B4-BE49-F238E27FC236}">
                <a16:creationId xmlns:a16="http://schemas.microsoft.com/office/drawing/2014/main" id="{55313E87-FEBF-48DF-8B46-50A00C6AA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693" y="8658450"/>
            <a:ext cx="1798320" cy="1801368"/>
          </a:xfrm>
          <a:prstGeom prst="rect">
            <a:avLst/>
          </a:prstGeom>
        </p:spPr>
      </p:pic>
      <p:pic>
        <p:nvPicPr>
          <p:cNvPr id="18" name="Grafik 17">
            <a:extLst>
              <a:ext uri="{FF2B5EF4-FFF2-40B4-BE49-F238E27FC236}">
                <a16:creationId xmlns:a16="http://schemas.microsoft.com/office/drawing/2014/main" id="{48A1D601-D73C-4798-AE17-B995679796A3}"/>
              </a:ext>
            </a:extLst>
          </p:cNvPr>
          <p:cNvPicPr>
            <a:picLocks noChangeAspect="1"/>
          </p:cNvPicPr>
          <p:nvPr/>
        </p:nvPicPr>
        <p:blipFill>
          <a:blip r:embed="rId3"/>
          <a:stretch>
            <a:fillRect/>
          </a:stretch>
        </p:blipFill>
        <p:spPr>
          <a:xfrm>
            <a:off x="1225427" y="1536833"/>
            <a:ext cx="4787452" cy="6477936"/>
          </a:xfrm>
          <a:prstGeom prst="rect">
            <a:avLst/>
          </a:prstGeom>
        </p:spPr>
      </p:pic>
    </p:spTree>
    <p:extLst>
      <p:ext uri="{BB962C8B-B14F-4D97-AF65-F5344CB8AC3E}">
        <p14:creationId xmlns:p14="http://schemas.microsoft.com/office/powerpoint/2010/main" val="111832944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sz="1000" dirty="0" smtClean="0">
            <a:latin typeface="RotisSemi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Words>
  <Application>Microsoft Office PowerPoint</Application>
  <PresentationFormat>Benutzerdefiniert</PresentationFormat>
  <Paragraphs>109</Paragraphs>
  <Slides>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RotisSemiSans</vt:lpstr>
      <vt:lpstr>Larissa-Design</vt:lpstr>
      <vt:lpstr>PowerPoint-Präsentation</vt:lpstr>
      <vt:lpstr>PowerPoint-Präsentation</vt:lpstr>
      <vt:lpstr>PowerPoint-Präsentation</vt:lpstr>
      <vt:lpstr>PowerPoint-Präsentation</vt:lpstr>
    </vt:vector>
  </TitlesOfParts>
  <Company>GGGm.b.H.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255</dc:creator>
  <cp:lastModifiedBy>Meier, Frauke</cp:lastModifiedBy>
  <cp:revision>226</cp:revision>
  <cp:lastPrinted>2021-09-02T06:50:03Z</cp:lastPrinted>
  <dcterms:created xsi:type="dcterms:W3CDTF">2011-09-23T09:22:42Z</dcterms:created>
  <dcterms:modified xsi:type="dcterms:W3CDTF">2021-09-08T09:45:10Z</dcterms:modified>
</cp:coreProperties>
</file>